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 id="268" r:id="rId38"/>
    <p:sldId id="269" r:id="rId39"/>
    <p:sldId id="270" r:id="rId40"/>
    <p:sldId id="271" r:id="rId41"/>
    <p:sldId id="272" r:id="rId4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Light" charset="1" panose="02000000000000000000"/>
      <p:regular r:id="rId10"/>
    </p:embeddedFont>
    <p:embeddedFont>
      <p:font typeface="Poppins Light Bold" charset="1" panose="02000000000000000000"/>
      <p:regular r:id="rId11"/>
    </p:embeddedFont>
    <p:embeddedFont>
      <p:font typeface="Poppins Medium" charset="1" panose="02000000000000000000"/>
      <p:regular r:id="rId12"/>
    </p:embeddedFont>
    <p:embeddedFont>
      <p:font typeface="Poppins Medium Bold" charset="1" panose="02000000000000000000"/>
      <p:regular r:id="rId13"/>
    </p:embeddedFont>
    <p:embeddedFont>
      <p:font typeface="Agrandir Grand" charset="1" panose="00000507000000000000"/>
      <p:regular r:id="rId14"/>
    </p:embeddedFont>
    <p:embeddedFont>
      <p:font typeface="Agrandir Grand Bold" charset="1" panose="00000807000000000000"/>
      <p:regular r:id="rId15"/>
    </p:embeddedFont>
    <p:embeddedFont>
      <p:font typeface="Agrandir Grand Italics" charset="1" panose="00000507000000000000"/>
      <p:regular r:id="rId16"/>
    </p:embeddedFont>
    <p:embeddedFont>
      <p:font typeface="Agrandir Grand Bold Italics" charset="1" panose="00000807000000000000"/>
      <p:regular r:id="rId17"/>
    </p:embeddedFont>
    <p:embeddedFont>
      <p:font typeface="Agrandir Grand Thin" charset="1" panose="00000207000000000000"/>
      <p:regular r:id="rId18"/>
    </p:embeddedFont>
    <p:embeddedFont>
      <p:font typeface="Agrandir Grand Thin Italics" charset="1" panose="00000207000000000000"/>
      <p:regular r:id="rId19"/>
    </p:embeddedFont>
    <p:embeddedFont>
      <p:font typeface="Agrandir Grand Medium" charset="1" panose="00000607000000000000"/>
      <p:regular r:id="rId20"/>
    </p:embeddedFont>
    <p:embeddedFont>
      <p:font typeface="Agrandir Grand Medium Italics" charset="1" panose="00000607000000000000"/>
      <p:regular r:id="rId21"/>
    </p:embeddedFont>
    <p:embeddedFont>
      <p:font typeface="Agrandir Grand Ultra-Bold" charset="1" panose="00000907000000000000"/>
      <p:regular r:id="rId22"/>
    </p:embeddedFont>
    <p:embeddedFont>
      <p:font typeface="Agrandir Grand Ultra-Bold Italics" charset="1" panose="00000907000000000000"/>
      <p:regular r:id="rId23"/>
    </p:embeddedFont>
    <p:embeddedFont>
      <p:font typeface="Agrandir Grand Heavy" charset="1" panose="00000A07000000000000"/>
      <p:regular r:id="rId24"/>
    </p:embeddedFont>
    <p:embeddedFont>
      <p:font typeface="Agrandir Grand Heavy Italics" charset="1" panose="00000A07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slides/slide12.xml" Type="http://schemas.openxmlformats.org/officeDocument/2006/relationships/slide"/><Relationship Id="rId38" Target="slides/slide13.xml" Type="http://schemas.openxmlformats.org/officeDocument/2006/relationships/slide"/><Relationship Id="rId39" Target="slides/slide14.xml" Type="http://schemas.openxmlformats.org/officeDocument/2006/relationships/slide"/><Relationship Id="rId4" Target="theme/theme1.xml" Type="http://schemas.openxmlformats.org/officeDocument/2006/relationships/theme"/><Relationship Id="rId40" Target="slides/slide15.xml" Type="http://schemas.openxmlformats.org/officeDocument/2006/relationships/slide"/><Relationship Id="rId41" Target="slides/slide16.xml" Type="http://schemas.openxmlformats.org/officeDocument/2006/relationships/slide"/><Relationship Id="rId42" Target="slides/slide17.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 Id="rId4" Target="../media/image1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0.png" Type="http://schemas.openxmlformats.org/officeDocument/2006/relationships/image"/><Relationship Id="rId7" Target="../media/image2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2.png" Type="http://schemas.openxmlformats.org/officeDocument/2006/relationships/image"/><Relationship Id="rId7" Target="../media/image2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4.png" Type="http://schemas.openxmlformats.org/officeDocument/2006/relationships/image"/><Relationship Id="rId7" Target="../media/image2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6.png" Type="http://schemas.openxmlformats.org/officeDocument/2006/relationships/image"/><Relationship Id="rId7" Target="../media/image2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svg" Type="http://schemas.openxmlformats.org/officeDocument/2006/relationships/image"/><Relationship Id="rId4" Target="../media/image30.png" Type="http://schemas.openxmlformats.org/officeDocument/2006/relationships/image"/><Relationship Id="rId5" Target="../media/image31.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 Id="rId3" Target="../media/image3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 Id="rId4"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 Id="rId4"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grpSp>
        <p:nvGrpSpPr>
          <p:cNvPr name="Group 3" id="3"/>
          <p:cNvGrpSpPr/>
          <p:nvPr/>
        </p:nvGrpSpPr>
        <p:grpSpPr>
          <a:xfrm rot="0">
            <a:off x="638847" y="2881295"/>
            <a:ext cx="12239181" cy="5840564"/>
            <a:chOff x="0" y="0"/>
            <a:chExt cx="16318908" cy="7787419"/>
          </a:xfrm>
        </p:grpSpPr>
        <p:sp>
          <p:nvSpPr>
            <p:cNvPr name="TextBox 4" id="4"/>
            <p:cNvSpPr txBox="true"/>
            <p:nvPr/>
          </p:nvSpPr>
          <p:spPr>
            <a:xfrm rot="0">
              <a:off x="0" y="114300"/>
              <a:ext cx="16318908" cy="6501449"/>
            </a:xfrm>
            <a:prstGeom prst="rect">
              <a:avLst/>
            </a:prstGeom>
          </p:spPr>
          <p:txBody>
            <a:bodyPr anchor="t" rtlCol="false" tIns="0" lIns="0" bIns="0" rIns="0">
              <a:spAutoFit/>
            </a:bodyPr>
            <a:lstStyle/>
            <a:p>
              <a:pPr>
                <a:lnSpc>
                  <a:spcPts val="12660"/>
                </a:lnSpc>
              </a:pPr>
              <a:r>
                <a:rPr lang="en-US" sz="11509">
                  <a:solidFill>
                    <a:srgbClr val="FFFFFF"/>
                  </a:solidFill>
                  <a:latin typeface="Poppins Medium Bold"/>
                </a:rPr>
                <a:t>Amazon</a:t>
              </a:r>
              <a:r>
                <a:rPr lang="en-US" sz="11509">
                  <a:solidFill>
                    <a:srgbClr val="FFFFFF"/>
                  </a:solidFill>
                  <a:latin typeface="Poppins Medium Bold"/>
                </a:rPr>
                <a:t> Sales Data Analysis Report</a:t>
              </a:r>
            </a:p>
          </p:txBody>
        </p:sp>
        <p:sp>
          <p:nvSpPr>
            <p:cNvPr name="TextBox 5" id="5"/>
            <p:cNvSpPr txBox="true"/>
            <p:nvPr/>
          </p:nvSpPr>
          <p:spPr>
            <a:xfrm rot="0">
              <a:off x="0" y="7164512"/>
              <a:ext cx="16318908" cy="622907"/>
            </a:xfrm>
            <a:prstGeom prst="rect">
              <a:avLst/>
            </a:prstGeom>
          </p:spPr>
          <p:txBody>
            <a:bodyPr anchor="t" rtlCol="false" tIns="0" lIns="0" bIns="0" rIns="0">
              <a:spAutoFit/>
            </a:bodyPr>
            <a:lstStyle/>
            <a:p>
              <a:pPr>
                <a:lnSpc>
                  <a:spcPts val="4031"/>
                </a:lnSpc>
              </a:pPr>
              <a:r>
                <a:rPr lang="en-US" sz="2879" spc="57">
                  <a:solidFill>
                    <a:srgbClr val="FFFFFF"/>
                  </a:solidFill>
                  <a:latin typeface="Poppins Medium Bold"/>
                </a:rPr>
                <a:t>Presentated by Gourav Gaikwad</a:t>
              </a:r>
            </a:p>
          </p:txBody>
        </p:sp>
      </p:grpSp>
      <p:sp>
        <p:nvSpPr>
          <p:cNvPr name="Freeform 6" id="6"/>
          <p:cNvSpPr/>
          <p:nvPr/>
        </p:nvSpPr>
        <p:spPr>
          <a:xfrm flipH="false" flipV="false" rot="0">
            <a:off x="638847" y="1585918"/>
            <a:ext cx="3138977" cy="945617"/>
          </a:xfrm>
          <a:custGeom>
            <a:avLst/>
            <a:gdLst/>
            <a:ahLst/>
            <a:cxnLst/>
            <a:rect r="r" b="b" t="t" l="l"/>
            <a:pathLst>
              <a:path h="945617" w="3138977">
                <a:moveTo>
                  <a:pt x="0" y="0"/>
                </a:moveTo>
                <a:lnTo>
                  <a:pt x="3138976" y="0"/>
                </a:lnTo>
                <a:lnTo>
                  <a:pt x="3138976" y="945617"/>
                </a:lnTo>
                <a:lnTo>
                  <a:pt x="0" y="945617"/>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92883" y="375694"/>
            <a:ext cx="12637605" cy="1306011"/>
          </a:xfrm>
          <a:prstGeom prst="rect">
            <a:avLst/>
          </a:prstGeom>
        </p:spPr>
        <p:txBody>
          <a:bodyPr anchor="t" rtlCol="false" tIns="0" lIns="0" bIns="0" rIns="0">
            <a:spAutoFit/>
          </a:bodyPr>
          <a:lstStyle/>
          <a:p>
            <a:pPr>
              <a:lnSpc>
                <a:spcPts val="10283"/>
              </a:lnSpc>
            </a:pPr>
            <a:r>
              <a:rPr lang="en-US" sz="8569">
                <a:solidFill>
                  <a:srgbClr val="FFFFFF"/>
                </a:solidFill>
                <a:latin typeface="Poppins Medium Bold"/>
              </a:rPr>
              <a:t>Geographic Analysis</a:t>
            </a:r>
          </a:p>
        </p:txBody>
      </p:sp>
      <p:sp>
        <p:nvSpPr>
          <p:cNvPr name="Freeform 3" id="3"/>
          <p:cNvSpPr/>
          <p:nvPr/>
        </p:nvSpPr>
        <p:spPr>
          <a:xfrm flipH="false" flipV="false" rot="0">
            <a:off x="11470820" y="-2022265"/>
            <a:ext cx="7160084" cy="5477464"/>
          </a:xfrm>
          <a:custGeom>
            <a:avLst/>
            <a:gdLst/>
            <a:ahLst/>
            <a:cxnLst/>
            <a:rect r="r" b="b" t="t" l="l"/>
            <a:pathLst>
              <a:path h="5477464" w="7160084">
                <a:moveTo>
                  <a:pt x="0" y="0"/>
                </a:moveTo>
                <a:lnTo>
                  <a:pt x="7160083" y="0"/>
                </a:lnTo>
                <a:lnTo>
                  <a:pt x="7160083" y="5477464"/>
                </a:lnTo>
                <a:lnTo>
                  <a:pt x="0" y="5477464"/>
                </a:lnTo>
                <a:lnTo>
                  <a:pt x="0" y="0"/>
                </a:lnTo>
                <a:close/>
              </a:path>
            </a:pathLst>
          </a:custGeom>
          <a:blipFill>
            <a:blip r:embed="rId2"/>
            <a:stretch>
              <a:fillRect l="0" t="0" r="0" b="0"/>
            </a:stretch>
          </a:blipFill>
        </p:spPr>
      </p:sp>
      <p:sp>
        <p:nvSpPr>
          <p:cNvPr name="Freeform 4" id="4"/>
          <p:cNvSpPr/>
          <p:nvPr/>
        </p:nvSpPr>
        <p:spPr>
          <a:xfrm flipH="true" flipV="false" rot="-7698346">
            <a:off x="14987373" y="3309512"/>
            <a:ext cx="2866797" cy="2955461"/>
          </a:xfrm>
          <a:custGeom>
            <a:avLst/>
            <a:gdLst/>
            <a:ahLst/>
            <a:cxnLst/>
            <a:rect r="r" b="b" t="t" l="l"/>
            <a:pathLst>
              <a:path h="2955461" w="2866797">
                <a:moveTo>
                  <a:pt x="2866797" y="0"/>
                </a:moveTo>
                <a:lnTo>
                  <a:pt x="0" y="0"/>
                </a:lnTo>
                <a:lnTo>
                  <a:pt x="0" y="2955461"/>
                </a:lnTo>
                <a:lnTo>
                  <a:pt x="2866797" y="2955461"/>
                </a:lnTo>
                <a:lnTo>
                  <a:pt x="2866797" y="0"/>
                </a:lnTo>
                <a:close/>
              </a:path>
            </a:pathLst>
          </a:custGeom>
          <a:blipFill>
            <a:blip r:embed="rId3"/>
            <a:stretch>
              <a:fillRect l="0" t="0" r="0" b="0"/>
            </a:stretch>
          </a:blipFill>
        </p:spPr>
      </p:sp>
      <p:sp>
        <p:nvSpPr>
          <p:cNvPr name="Freeform 5" id="5"/>
          <p:cNvSpPr/>
          <p:nvPr/>
        </p:nvSpPr>
        <p:spPr>
          <a:xfrm flipH="false" flipV="false" rot="0">
            <a:off x="1375496" y="1993057"/>
            <a:ext cx="11749237" cy="8053751"/>
          </a:xfrm>
          <a:custGeom>
            <a:avLst/>
            <a:gdLst/>
            <a:ahLst/>
            <a:cxnLst/>
            <a:rect r="r" b="b" t="t" l="l"/>
            <a:pathLst>
              <a:path h="8053751" w="11749237">
                <a:moveTo>
                  <a:pt x="0" y="0"/>
                </a:moveTo>
                <a:lnTo>
                  <a:pt x="11749237" y="0"/>
                </a:lnTo>
                <a:lnTo>
                  <a:pt x="11749237" y="8053751"/>
                </a:lnTo>
                <a:lnTo>
                  <a:pt x="0" y="8053751"/>
                </a:lnTo>
                <a:lnTo>
                  <a:pt x="0" y="0"/>
                </a:lnTo>
                <a:close/>
              </a:path>
            </a:pathLst>
          </a:custGeom>
          <a:blipFill>
            <a:blip r:embed="rId4"/>
            <a:stretch>
              <a:fillRect l="0" t="-124" r="0" b="-124"/>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39000"/>
          </a:blip>
          <a:stretch>
            <a:fillRect/>
          </a:stretch>
        </p:blipFill>
        <p:spPr>
          <a:xfrm rot="0">
            <a:off x="-201757" y="-412838"/>
            <a:ext cx="8881714" cy="10952467"/>
          </a:xfrm>
          <a:prstGeom prst="rect">
            <a:avLst/>
          </a:prstGeom>
        </p:spPr>
      </p:pic>
      <p:sp>
        <p:nvSpPr>
          <p:cNvPr name="Freeform 3" id="3"/>
          <p:cNvSpPr/>
          <p:nvPr/>
        </p:nvSpPr>
        <p:spPr>
          <a:xfrm flipH="false" flipV="false" rot="0">
            <a:off x="7242715" y="1227638"/>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3"/>
            <a:stretch>
              <a:fillRect l="0" t="0" r="0" b="0"/>
            </a:stretch>
          </a:blipFill>
        </p:spPr>
      </p:sp>
      <p:sp>
        <p:nvSpPr>
          <p:cNvPr name="Freeform 4" id="4"/>
          <p:cNvSpPr/>
          <p:nvPr/>
        </p:nvSpPr>
        <p:spPr>
          <a:xfrm flipH="false" flipV="false" rot="0">
            <a:off x="174389" y="137034"/>
            <a:ext cx="1073121" cy="891666"/>
          </a:xfrm>
          <a:custGeom>
            <a:avLst/>
            <a:gdLst/>
            <a:ahLst/>
            <a:cxnLst/>
            <a:rect r="r" b="b" t="t" l="l"/>
            <a:pathLst>
              <a:path h="891666" w="1073121">
                <a:moveTo>
                  <a:pt x="0" y="0"/>
                </a:moveTo>
                <a:lnTo>
                  <a:pt x="1073121" y="0"/>
                </a:lnTo>
                <a:lnTo>
                  <a:pt x="1073121" y="891666"/>
                </a:lnTo>
                <a:lnTo>
                  <a:pt x="0" y="8916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917554" y="1634597"/>
            <a:ext cx="6643093" cy="3835758"/>
            <a:chOff x="0" y="0"/>
            <a:chExt cx="8857458" cy="5114343"/>
          </a:xfrm>
        </p:grpSpPr>
        <p:sp>
          <p:nvSpPr>
            <p:cNvPr name="TextBox 6" id="6"/>
            <p:cNvSpPr txBox="true"/>
            <p:nvPr/>
          </p:nvSpPr>
          <p:spPr>
            <a:xfrm rot="0">
              <a:off x="0" y="4495218"/>
              <a:ext cx="8857458" cy="619125"/>
            </a:xfrm>
            <a:prstGeom prst="rect">
              <a:avLst/>
            </a:prstGeom>
          </p:spPr>
          <p:txBody>
            <a:bodyPr anchor="t" rtlCol="false" tIns="0" lIns="0" bIns="0" rIns="0">
              <a:spAutoFit/>
            </a:bodyPr>
            <a:lstStyle/>
            <a:p>
              <a:pPr>
                <a:lnSpc>
                  <a:spcPts val="3600"/>
                </a:lnSpc>
              </a:pPr>
            </a:p>
          </p:txBody>
        </p:sp>
        <p:sp>
          <p:nvSpPr>
            <p:cNvPr name="TextBox 7" id="7"/>
            <p:cNvSpPr txBox="true"/>
            <p:nvPr/>
          </p:nvSpPr>
          <p:spPr>
            <a:xfrm rot="0">
              <a:off x="0" y="0"/>
              <a:ext cx="8857458"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Insights </a:t>
              </a:r>
            </a:p>
            <a:p>
              <a:pPr>
                <a:lnSpc>
                  <a:spcPts val="10800"/>
                </a:lnSpc>
              </a:pPr>
              <a:r>
                <a:rPr lang="en-US" sz="9000">
                  <a:solidFill>
                    <a:srgbClr val="FFFFFF"/>
                  </a:solidFill>
                  <a:latin typeface="Poppins Medium Bold"/>
                </a:rPr>
                <a:t>Generated</a:t>
              </a:r>
            </a:p>
          </p:txBody>
        </p:sp>
      </p:grpSp>
      <p:pic>
        <p:nvPicPr>
          <p:cNvPr name="Picture 8" id="8"/>
          <p:cNvPicPr>
            <a:picLocks noChangeAspect="true"/>
          </p:cNvPicPr>
          <p:nvPr/>
        </p:nvPicPr>
        <p:blipFill>
          <a:blip r:embed="rId6"/>
          <a:stretch>
            <a:fillRect/>
          </a:stretch>
        </p:blipFill>
        <p:spPr>
          <a:xfrm rot="0">
            <a:off x="9600255" y="645514"/>
            <a:ext cx="890492" cy="890492"/>
          </a:xfrm>
          <a:prstGeom prst="rect">
            <a:avLst/>
          </a:prstGeom>
        </p:spPr>
      </p:pic>
      <p:sp>
        <p:nvSpPr>
          <p:cNvPr name="TextBox 9" id="9"/>
          <p:cNvSpPr txBox="true"/>
          <p:nvPr/>
        </p:nvSpPr>
        <p:spPr>
          <a:xfrm rot="0">
            <a:off x="10609228" y="688657"/>
            <a:ext cx="6339840" cy="613410"/>
          </a:xfrm>
          <a:prstGeom prst="rect">
            <a:avLst/>
          </a:prstGeom>
        </p:spPr>
        <p:txBody>
          <a:bodyPr anchor="t" rtlCol="false" tIns="0" lIns="0" bIns="0" rIns="0">
            <a:spAutoFit/>
          </a:bodyPr>
          <a:lstStyle/>
          <a:p>
            <a:pPr algn="ctr">
              <a:lnSpc>
                <a:spcPts val="5040"/>
              </a:lnSpc>
            </a:pPr>
            <a:r>
              <a:rPr lang="en-US" sz="3600">
                <a:solidFill>
                  <a:srgbClr val="FFFFFF"/>
                </a:solidFill>
                <a:latin typeface="Poppins Light Bold"/>
              </a:rPr>
              <a:t>Revenue Trends by months </a:t>
            </a:r>
          </a:p>
        </p:txBody>
      </p:sp>
      <p:sp>
        <p:nvSpPr>
          <p:cNvPr name="TextBox 10" id="10"/>
          <p:cNvSpPr txBox="true"/>
          <p:nvPr/>
        </p:nvSpPr>
        <p:spPr>
          <a:xfrm rot="0">
            <a:off x="10817688" y="1674147"/>
            <a:ext cx="7223095" cy="2968566"/>
          </a:xfrm>
          <a:prstGeom prst="rect">
            <a:avLst/>
          </a:prstGeom>
        </p:spPr>
        <p:txBody>
          <a:bodyPr anchor="t" rtlCol="false" tIns="0" lIns="0" bIns="0" rIns="0">
            <a:spAutoFit/>
          </a:bodyPr>
          <a:lstStyle/>
          <a:p>
            <a:pPr algn="just">
              <a:lnSpc>
                <a:spcPts val="2991"/>
              </a:lnSpc>
            </a:pPr>
            <a:r>
              <a:rPr lang="en-US" sz="2136">
                <a:solidFill>
                  <a:srgbClr val="FFFFFF"/>
                </a:solidFill>
                <a:latin typeface="Poppins Medium"/>
              </a:rPr>
              <a:t>Our revenue trend analysis reveals a fluctuating pattern throughout the year. Starting slow in January, there was a notable increase in February, followed by a steady decline from March onwards. However, there's a positive trend from October to December, indicating potential seasonal opportunities. Understanding these fluctuations is crucial for our strategic planning.</a:t>
            </a:r>
          </a:p>
        </p:txBody>
      </p:sp>
      <p:pic>
        <p:nvPicPr>
          <p:cNvPr name="Picture 11" id="11"/>
          <p:cNvPicPr>
            <a:picLocks noChangeAspect="true"/>
          </p:cNvPicPr>
          <p:nvPr/>
        </p:nvPicPr>
        <p:blipFill>
          <a:blip r:embed="rId7"/>
          <a:stretch>
            <a:fillRect/>
          </a:stretch>
        </p:blipFill>
        <p:spPr>
          <a:xfrm rot="0">
            <a:off x="9600255" y="5069292"/>
            <a:ext cx="890492" cy="890492"/>
          </a:xfrm>
          <a:prstGeom prst="rect">
            <a:avLst/>
          </a:prstGeom>
        </p:spPr>
      </p:pic>
      <p:sp>
        <p:nvSpPr>
          <p:cNvPr name="TextBox 12" id="12"/>
          <p:cNvSpPr txBox="true"/>
          <p:nvPr/>
        </p:nvSpPr>
        <p:spPr>
          <a:xfrm rot="0">
            <a:off x="10635898" y="5174496"/>
            <a:ext cx="6286500" cy="613410"/>
          </a:xfrm>
          <a:prstGeom prst="rect">
            <a:avLst/>
          </a:prstGeom>
        </p:spPr>
        <p:txBody>
          <a:bodyPr anchor="t" rtlCol="false" tIns="0" lIns="0" bIns="0" rIns="0">
            <a:spAutoFit/>
          </a:bodyPr>
          <a:lstStyle/>
          <a:p>
            <a:pPr algn="ctr">
              <a:lnSpc>
                <a:spcPts val="5040"/>
              </a:lnSpc>
            </a:pPr>
            <a:r>
              <a:rPr lang="en-US" sz="3600">
                <a:solidFill>
                  <a:srgbClr val="FFFFFF"/>
                </a:solidFill>
                <a:latin typeface="Poppins Light Bold"/>
              </a:rPr>
              <a:t>Revenue Trends over years </a:t>
            </a:r>
          </a:p>
        </p:txBody>
      </p:sp>
      <p:sp>
        <p:nvSpPr>
          <p:cNvPr name="TextBox 13" id="13"/>
          <p:cNvSpPr txBox="true"/>
          <p:nvPr/>
        </p:nvSpPr>
        <p:spPr>
          <a:xfrm rot="0">
            <a:off x="10817688" y="6159381"/>
            <a:ext cx="7223095" cy="2968566"/>
          </a:xfrm>
          <a:prstGeom prst="rect">
            <a:avLst/>
          </a:prstGeom>
        </p:spPr>
        <p:txBody>
          <a:bodyPr anchor="t" rtlCol="false" tIns="0" lIns="0" bIns="0" rIns="0">
            <a:spAutoFit/>
          </a:bodyPr>
          <a:lstStyle/>
          <a:p>
            <a:pPr algn="just">
              <a:lnSpc>
                <a:spcPts val="2991"/>
              </a:lnSpc>
            </a:pPr>
            <a:r>
              <a:rPr lang="en-US" sz="2136">
                <a:solidFill>
                  <a:srgbClr val="FFFFFF"/>
                </a:solidFill>
                <a:latin typeface="Poppins Medium"/>
              </a:rPr>
              <a:t>Our revenue trend analysis reveals notable fluctuations over the years. Starting at 17-18 million in 2010, there was a decrease to 8-10 million in 2011, followed by a steady increase to 40-50 million by 2012. However, revenues then declined until 2015 before slowly increasing again until 2017. Understanding these patterns is crucial for strategic decision-making.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39000"/>
          </a:blip>
          <a:stretch>
            <a:fillRect/>
          </a:stretch>
        </p:blipFill>
        <p:spPr>
          <a:xfrm rot="0">
            <a:off x="-201757" y="-412838"/>
            <a:ext cx="8881714" cy="10952467"/>
          </a:xfrm>
          <a:prstGeom prst="rect">
            <a:avLst/>
          </a:prstGeom>
        </p:spPr>
      </p:pic>
      <p:sp>
        <p:nvSpPr>
          <p:cNvPr name="Freeform 3" id="3"/>
          <p:cNvSpPr/>
          <p:nvPr/>
        </p:nvSpPr>
        <p:spPr>
          <a:xfrm flipH="false" flipV="false" rot="0">
            <a:off x="7242715" y="1227638"/>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3"/>
            <a:stretch>
              <a:fillRect l="0" t="0" r="0" b="0"/>
            </a:stretch>
          </a:blipFill>
        </p:spPr>
      </p:sp>
      <p:sp>
        <p:nvSpPr>
          <p:cNvPr name="Freeform 4" id="4"/>
          <p:cNvSpPr/>
          <p:nvPr/>
        </p:nvSpPr>
        <p:spPr>
          <a:xfrm flipH="false" flipV="false" rot="0">
            <a:off x="174389" y="137034"/>
            <a:ext cx="1073121" cy="891666"/>
          </a:xfrm>
          <a:custGeom>
            <a:avLst/>
            <a:gdLst/>
            <a:ahLst/>
            <a:cxnLst/>
            <a:rect r="r" b="b" t="t" l="l"/>
            <a:pathLst>
              <a:path h="891666" w="1073121">
                <a:moveTo>
                  <a:pt x="0" y="0"/>
                </a:moveTo>
                <a:lnTo>
                  <a:pt x="1073121" y="0"/>
                </a:lnTo>
                <a:lnTo>
                  <a:pt x="1073121" y="891666"/>
                </a:lnTo>
                <a:lnTo>
                  <a:pt x="0" y="8916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917554" y="1634597"/>
            <a:ext cx="6643093" cy="3835758"/>
            <a:chOff x="0" y="0"/>
            <a:chExt cx="8857458" cy="5114343"/>
          </a:xfrm>
        </p:grpSpPr>
        <p:sp>
          <p:nvSpPr>
            <p:cNvPr name="TextBox 6" id="6"/>
            <p:cNvSpPr txBox="true"/>
            <p:nvPr/>
          </p:nvSpPr>
          <p:spPr>
            <a:xfrm rot="0">
              <a:off x="0" y="4495218"/>
              <a:ext cx="8857458" cy="619125"/>
            </a:xfrm>
            <a:prstGeom prst="rect">
              <a:avLst/>
            </a:prstGeom>
          </p:spPr>
          <p:txBody>
            <a:bodyPr anchor="t" rtlCol="false" tIns="0" lIns="0" bIns="0" rIns="0">
              <a:spAutoFit/>
            </a:bodyPr>
            <a:lstStyle/>
            <a:p>
              <a:pPr>
                <a:lnSpc>
                  <a:spcPts val="3600"/>
                </a:lnSpc>
              </a:pPr>
            </a:p>
          </p:txBody>
        </p:sp>
        <p:sp>
          <p:nvSpPr>
            <p:cNvPr name="TextBox 7" id="7"/>
            <p:cNvSpPr txBox="true"/>
            <p:nvPr/>
          </p:nvSpPr>
          <p:spPr>
            <a:xfrm rot="0">
              <a:off x="0" y="0"/>
              <a:ext cx="8857458"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Insights </a:t>
              </a:r>
            </a:p>
            <a:p>
              <a:pPr>
                <a:lnSpc>
                  <a:spcPts val="10800"/>
                </a:lnSpc>
              </a:pPr>
              <a:r>
                <a:rPr lang="en-US" sz="9000">
                  <a:solidFill>
                    <a:srgbClr val="FFFFFF"/>
                  </a:solidFill>
                  <a:latin typeface="Poppins Medium Bold"/>
                </a:rPr>
                <a:t>Generated</a:t>
              </a:r>
            </a:p>
          </p:txBody>
        </p:sp>
      </p:grpSp>
      <p:pic>
        <p:nvPicPr>
          <p:cNvPr name="Picture 8" id="8"/>
          <p:cNvPicPr>
            <a:picLocks noChangeAspect="true"/>
          </p:cNvPicPr>
          <p:nvPr/>
        </p:nvPicPr>
        <p:blipFill>
          <a:blip r:embed="rId6"/>
          <a:stretch>
            <a:fillRect/>
          </a:stretch>
        </p:blipFill>
        <p:spPr>
          <a:xfrm rot="0">
            <a:off x="9600255" y="1211349"/>
            <a:ext cx="890492" cy="890492"/>
          </a:xfrm>
          <a:prstGeom prst="rect">
            <a:avLst/>
          </a:prstGeom>
        </p:spPr>
      </p:pic>
      <p:sp>
        <p:nvSpPr>
          <p:cNvPr name="TextBox 9" id="9"/>
          <p:cNvSpPr txBox="true"/>
          <p:nvPr/>
        </p:nvSpPr>
        <p:spPr>
          <a:xfrm rot="0">
            <a:off x="10645140" y="1333064"/>
            <a:ext cx="7642860" cy="580390"/>
          </a:xfrm>
          <a:prstGeom prst="rect">
            <a:avLst/>
          </a:prstGeom>
        </p:spPr>
        <p:txBody>
          <a:bodyPr anchor="t" rtlCol="false" tIns="0" lIns="0" bIns="0" rIns="0">
            <a:spAutoFit/>
          </a:bodyPr>
          <a:lstStyle/>
          <a:p>
            <a:pPr algn="ctr">
              <a:lnSpc>
                <a:spcPts val="4760"/>
              </a:lnSpc>
            </a:pPr>
            <a:r>
              <a:rPr lang="en-US" sz="3400">
                <a:solidFill>
                  <a:srgbClr val="FFFFFF"/>
                </a:solidFill>
                <a:latin typeface="Poppins Light Bold"/>
              </a:rPr>
              <a:t>Revenue Trends yealry month wise </a:t>
            </a:r>
          </a:p>
        </p:txBody>
      </p:sp>
      <p:sp>
        <p:nvSpPr>
          <p:cNvPr name="TextBox 10" id="10"/>
          <p:cNvSpPr txBox="true"/>
          <p:nvPr/>
        </p:nvSpPr>
        <p:spPr>
          <a:xfrm rot="0">
            <a:off x="10817688" y="2467922"/>
            <a:ext cx="7223095" cy="2595474"/>
          </a:xfrm>
          <a:prstGeom prst="rect">
            <a:avLst/>
          </a:prstGeom>
        </p:spPr>
        <p:txBody>
          <a:bodyPr anchor="t" rtlCol="false" tIns="0" lIns="0" bIns="0" rIns="0">
            <a:spAutoFit/>
          </a:bodyPr>
          <a:lstStyle/>
          <a:p>
            <a:pPr algn="just">
              <a:lnSpc>
                <a:spcPts val="2991"/>
              </a:lnSpc>
            </a:pPr>
            <a:r>
              <a:rPr lang="en-US" sz="2136">
                <a:solidFill>
                  <a:srgbClr val="FFFFFF"/>
                </a:solidFill>
                <a:latin typeface="Poppins Medium"/>
              </a:rPr>
              <a:t>Our analysis of yearly month-wise revenue trends from 2010 to 2017 reveals a consistent pattern, with average revenues ranging between 3-5 million dollars each month. This stability underscores our ability to maintain a reliable revenue base, facilitating informed strategic decisions and highlighting opportunities for growth.</a:t>
            </a:r>
          </a:p>
        </p:txBody>
      </p:sp>
      <p:pic>
        <p:nvPicPr>
          <p:cNvPr name="Picture 11" id="11"/>
          <p:cNvPicPr>
            <a:picLocks noChangeAspect="true"/>
          </p:cNvPicPr>
          <p:nvPr/>
        </p:nvPicPr>
        <p:blipFill>
          <a:blip r:embed="rId7"/>
          <a:stretch>
            <a:fillRect/>
          </a:stretch>
        </p:blipFill>
        <p:spPr>
          <a:xfrm rot="0">
            <a:off x="9600255" y="5538002"/>
            <a:ext cx="890492" cy="890492"/>
          </a:xfrm>
          <a:prstGeom prst="rect">
            <a:avLst/>
          </a:prstGeom>
        </p:spPr>
      </p:pic>
      <p:sp>
        <p:nvSpPr>
          <p:cNvPr name="TextBox 12" id="12"/>
          <p:cNvSpPr txBox="true"/>
          <p:nvPr/>
        </p:nvSpPr>
        <p:spPr>
          <a:xfrm rot="0">
            <a:off x="10607805" y="5643206"/>
            <a:ext cx="5859780" cy="613410"/>
          </a:xfrm>
          <a:prstGeom prst="rect">
            <a:avLst/>
          </a:prstGeom>
        </p:spPr>
        <p:txBody>
          <a:bodyPr anchor="t" rtlCol="false" tIns="0" lIns="0" bIns="0" rIns="0">
            <a:spAutoFit/>
          </a:bodyPr>
          <a:lstStyle/>
          <a:p>
            <a:pPr algn="ctr">
              <a:lnSpc>
                <a:spcPts val="5040"/>
              </a:lnSpc>
            </a:pPr>
            <a:r>
              <a:rPr lang="en-US" sz="3600">
                <a:solidFill>
                  <a:srgbClr val="FFFFFF"/>
                </a:solidFill>
                <a:latin typeface="Poppins Light Bold"/>
              </a:rPr>
              <a:t>Product revenue analysis </a:t>
            </a:r>
          </a:p>
        </p:txBody>
      </p:sp>
      <p:sp>
        <p:nvSpPr>
          <p:cNvPr name="TextBox 13" id="13"/>
          <p:cNvSpPr txBox="true"/>
          <p:nvPr/>
        </p:nvSpPr>
        <p:spPr>
          <a:xfrm rot="0">
            <a:off x="10817688" y="6747211"/>
            <a:ext cx="7223095" cy="1849290"/>
          </a:xfrm>
          <a:prstGeom prst="rect">
            <a:avLst/>
          </a:prstGeom>
        </p:spPr>
        <p:txBody>
          <a:bodyPr anchor="t" rtlCol="false" tIns="0" lIns="0" bIns="0" rIns="0">
            <a:spAutoFit/>
          </a:bodyPr>
          <a:lstStyle/>
          <a:p>
            <a:pPr algn="just">
              <a:lnSpc>
                <a:spcPts val="2991"/>
              </a:lnSpc>
            </a:pPr>
            <a:r>
              <a:rPr lang="en-US" sz="2136">
                <a:solidFill>
                  <a:srgbClr val="FFFFFF"/>
                </a:solidFill>
                <a:latin typeface="Poppins Medium"/>
              </a:rPr>
              <a:t>Our analysis of product revenue over the years shows a consistent upward trend, reflecting increasing demand and market acceptance. Visualizing this data underscores our success and guides strategic decisions for sustained growth.</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39000"/>
          </a:blip>
          <a:stretch>
            <a:fillRect/>
          </a:stretch>
        </p:blipFill>
        <p:spPr>
          <a:xfrm rot="0">
            <a:off x="-201757" y="-412838"/>
            <a:ext cx="8881714" cy="10952467"/>
          </a:xfrm>
          <a:prstGeom prst="rect">
            <a:avLst/>
          </a:prstGeom>
        </p:spPr>
      </p:pic>
      <p:sp>
        <p:nvSpPr>
          <p:cNvPr name="Freeform 3" id="3"/>
          <p:cNvSpPr/>
          <p:nvPr/>
        </p:nvSpPr>
        <p:spPr>
          <a:xfrm flipH="false" flipV="false" rot="0">
            <a:off x="7061844" y="1171139"/>
            <a:ext cx="1901285" cy="6700564"/>
          </a:xfrm>
          <a:custGeom>
            <a:avLst/>
            <a:gdLst/>
            <a:ahLst/>
            <a:cxnLst/>
            <a:rect r="r" b="b" t="t" l="l"/>
            <a:pathLst>
              <a:path h="6700564" w="1901285">
                <a:moveTo>
                  <a:pt x="0" y="0"/>
                </a:moveTo>
                <a:lnTo>
                  <a:pt x="1901285" y="0"/>
                </a:lnTo>
                <a:lnTo>
                  <a:pt x="1901285" y="6700563"/>
                </a:lnTo>
                <a:lnTo>
                  <a:pt x="0" y="6700563"/>
                </a:lnTo>
                <a:lnTo>
                  <a:pt x="0" y="0"/>
                </a:lnTo>
                <a:close/>
              </a:path>
            </a:pathLst>
          </a:custGeom>
          <a:blipFill>
            <a:blip r:embed="rId3"/>
            <a:stretch>
              <a:fillRect l="0" t="0" r="0" b="0"/>
            </a:stretch>
          </a:blipFill>
        </p:spPr>
      </p:sp>
      <p:sp>
        <p:nvSpPr>
          <p:cNvPr name="Freeform 4" id="4"/>
          <p:cNvSpPr/>
          <p:nvPr/>
        </p:nvSpPr>
        <p:spPr>
          <a:xfrm flipH="false" flipV="false" rot="0">
            <a:off x="174389" y="137034"/>
            <a:ext cx="1073121" cy="891666"/>
          </a:xfrm>
          <a:custGeom>
            <a:avLst/>
            <a:gdLst/>
            <a:ahLst/>
            <a:cxnLst/>
            <a:rect r="r" b="b" t="t" l="l"/>
            <a:pathLst>
              <a:path h="891666" w="1073121">
                <a:moveTo>
                  <a:pt x="0" y="0"/>
                </a:moveTo>
                <a:lnTo>
                  <a:pt x="1073121" y="0"/>
                </a:lnTo>
                <a:lnTo>
                  <a:pt x="1073121" y="891666"/>
                </a:lnTo>
                <a:lnTo>
                  <a:pt x="0" y="8916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917554" y="1634597"/>
            <a:ext cx="6643093" cy="3835758"/>
            <a:chOff x="0" y="0"/>
            <a:chExt cx="8857458" cy="5114343"/>
          </a:xfrm>
        </p:grpSpPr>
        <p:sp>
          <p:nvSpPr>
            <p:cNvPr name="TextBox 6" id="6"/>
            <p:cNvSpPr txBox="true"/>
            <p:nvPr/>
          </p:nvSpPr>
          <p:spPr>
            <a:xfrm rot="0">
              <a:off x="0" y="4495218"/>
              <a:ext cx="8857458" cy="619125"/>
            </a:xfrm>
            <a:prstGeom prst="rect">
              <a:avLst/>
            </a:prstGeom>
          </p:spPr>
          <p:txBody>
            <a:bodyPr anchor="t" rtlCol="false" tIns="0" lIns="0" bIns="0" rIns="0">
              <a:spAutoFit/>
            </a:bodyPr>
            <a:lstStyle/>
            <a:p>
              <a:pPr>
                <a:lnSpc>
                  <a:spcPts val="3600"/>
                </a:lnSpc>
              </a:pPr>
            </a:p>
          </p:txBody>
        </p:sp>
        <p:sp>
          <p:nvSpPr>
            <p:cNvPr name="TextBox 7" id="7"/>
            <p:cNvSpPr txBox="true"/>
            <p:nvPr/>
          </p:nvSpPr>
          <p:spPr>
            <a:xfrm rot="0">
              <a:off x="0" y="0"/>
              <a:ext cx="8857458"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Insights </a:t>
              </a:r>
            </a:p>
            <a:p>
              <a:pPr>
                <a:lnSpc>
                  <a:spcPts val="10800"/>
                </a:lnSpc>
              </a:pPr>
              <a:r>
                <a:rPr lang="en-US" sz="9000">
                  <a:solidFill>
                    <a:srgbClr val="FFFFFF"/>
                  </a:solidFill>
                  <a:latin typeface="Poppins Medium Bold"/>
                </a:rPr>
                <a:t>Generated</a:t>
              </a:r>
            </a:p>
          </p:txBody>
        </p:sp>
      </p:grpSp>
      <p:pic>
        <p:nvPicPr>
          <p:cNvPr name="Picture 8" id="8"/>
          <p:cNvPicPr>
            <a:picLocks noChangeAspect="true"/>
          </p:cNvPicPr>
          <p:nvPr/>
        </p:nvPicPr>
        <p:blipFill>
          <a:blip r:embed="rId6"/>
          <a:stretch>
            <a:fillRect/>
          </a:stretch>
        </p:blipFill>
        <p:spPr>
          <a:xfrm rot="0">
            <a:off x="9229216" y="954492"/>
            <a:ext cx="890492" cy="890492"/>
          </a:xfrm>
          <a:prstGeom prst="rect">
            <a:avLst/>
          </a:prstGeom>
        </p:spPr>
      </p:pic>
      <p:sp>
        <p:nvSpPr>
          <p:cNvPr name="TextBox 9" id="9"/>
          <p:cNvSpPr txBox="true"/>
          <p:nvPr/>
        </p:nvSpPr>
        <p:spPr>
          <a:xfrm rot="0">
            <a:off x="10207426" y="1104464"/>
            <a:ext cx="5143500" cy="523875"/>
          </a:xfrm>
          <a:prstGeom prst="rect">
            <a:avLst/>
          </a:prstGeom>
        </p:spPr>
        <p:txBody>
          <a:bodyPr anchor="t" rtlCol="false" tIns="0" lIns="0" bIns="0" rIns="0">
            <a:spAutoFit/>
          </a:bodyPr>
          <a:lstStyle/>
          <a:p>
            <a:pPr algn="ctr">
              <a:lnSpc>
                <a:spcPts val="4200"/>
              </a:lnSpc>
            </a:pPr>
            <a:r>
              <a:rPr lang="en-US" sz="3000">
                <a:solidFill>
                  <a:srgbClr val="FFFFFF"/>
                </a:solidFill>
                <a:latin typeface="Poppins Light Bold"/>
              </a:rPr>
              <a:t>Total revenue by unit price </a:t>
            </a:r>
          </a:p>
        </p:txBody>
      </p:sp>
      <p:sp>
        <p:nvSpPr>
          <p:cNvPr name="TextBox 10" id="10"/>
          <p:cNvSpPr txBox="true"/>
          <p:nvPr/>
        </p:nvSpPr>
        <p:spPr>
          <a:xfrm rot="0">
            <a:off x="10879111" y="1995920"/>
            <a:ext cx="7223095" cy="3075011"/>
          </a:xfrm>
          <a:prstGeom prst="rect">
            <a:avLst/>
          </a:prstGeom>
        </p:spPr>
        <p:txBody>
          <a:bodyPr anchor="t" rtlCol="false" tIns="0" lIns="0" bIns="0" rIns="0">
            <a:spAutoFit/>
          </a:bodyPr>
          <a:lstStyle/>
          <a:p>
            <a:pPr algn="just">
              <a:lnSpc>
                <a:spcPts val="2711"/>
              </a:lnSpc>
            </a:pPr>
            <a:r>
              <a:rPr lang="en-US" sz="1936">
                <a:solidFill>
                  <a:srgbClr val="FFFFFF"/>
                </a:solidFill>
                <a:latin typeface="Poppins Medium"/>
              </a:rPr>
              <a:t>The total revenue by unit price graph clearly illustrates revenue trends across product types. Cosmetics dominate with revenues ranging from 35 to 40 million dollars, followed closely by household and office supplies at 30 to 34 million dollars. In contrast, fruit products exhibit the lowest revenue, ranging from 0.4 to 0.7 million dollars. This snapshot emphasizes the importance of cosmetics as the primary revenue driver while signaling potential areas for growth in other product categories.</a:t>
            </a:r>
          </a:p>
        </p:txBody>
      </p:sp>
      <p:pic>
        <p:nvPicPr>
          <p:cNvPr name="Picture 11" id="11"/>
          <p:cNvPicPr>
            <a:picLocks noChangeAspect="true"/>
          </p:cNvPicPr>
          <p:nvPr/>
        </p:nvPicPr>
        <p:blipFill>
          <a:blip r:embed="rId7"/>
          <a:stretch>
            <a:fillRect/>
          </a:stretch>
        </p:blipFill>
        <p:spPr>
          <a:xfrm rot="0">
            <a:off x="9229216" y="5396147"/>
            <a:ext cx="890492" cy="890492"/>
          </a:xfrm>
          <a:prstGeom prst="rect">
            <a:avLst/>
          </a:prstGeom>
        </p:spPr>
      </p:pic>
      <p:sp>
        <p:nvSpPr>
          <p:cNvPr name="TextBox 12" id="12"/>
          <p:cNvSpPr txBox="true"/>
          <p:nvPr/>
        </p:nvSpPr>
        <p:spPr>
          <a:xfrm rot="0">
            <a:off x="9674463" y="5546118"/>
            <a:ext cx="9048030" cy="523875"/>
          </a:xfrm>
          <a:prstGeom prst="rect">
            <a:avLst/>
          </a:prstGeom>
        </p:spPr>
        <p:txBody>
          <a:bodyPr anchor="t" rtlCol="false" tIns="0" lIns="0" bIns="0" rIns="0">
            <a:spAutoFit/>
          </a:bodyPr>
          <a:lstStyle/>
          <a:p>
            <a:pPr algn="ctr">
              <a:lnSpc>
                <a:spcPts val="4200"/>
              </a:lnSpc>
            </a:pPr>
            <a:r>
              <a:rPr lang="en-US" sz="3000">
                <a:solidFill>
                  <a:srgbClr val="FFFFFF"/>
                </a:solidFill>
                <a:latin typeface="Poppins Light Bold"/>
              </a:rPr>
              <a:t>Total Profit by item type and sales channel </a:t>
            </a:r>
          </a:p>
        </p:txBody>
      </p:sp>
      <p:sp>
        <p:nvSpPr>
          <p:cNvPr name="TextBox 13" id="13"/>
          <p:cNvSpPr txBox="true"/>
          <p:nvPr/>
        </p:nvSpPr>
        <p:spPr>
          <a:xfrm rot="0">
            <a:off x="10879111" y="6174332"/>
            <a:ext cx="7223095" cy="3714749"/>
          </a:xfrm>
          <a:prstGeom prst="rect">
            <a:avLst/>
          </a:prstGeom>
        </p:spPr>
        <p:txBody>
          <a:bodyPr anchor="t" rtlCol="false" tIns="0" lIns="0" bIns="0" rIns="0">
            <a:spAutoFit/>
          </a:bodyPr>
          <a:lstStyle/>
          <a:p>
            <a:pPr algn="just">
              <a:lnSpc>
                <a:spcPts val="2991"/>
              </a:lnSpc>
            </a:pPr>
            <a:r>
              <a:rPr lang="en-US" sz="2136">
                <a:solidFill>
                  <a:srgbClr val="FFFFFF"/>
                </a:solidFill>
                <a:latin typeface="Poppins Medium"/>
              </a:rPr>
              <a:t>The Total Profit by item type and sales channel graph shows clear profit trends. Cosmetics achieve nearly equal profitability both offline and online, ranging from 6 to 8 million dollars. Household items excel in offline channels, yielding profits of 7 to 8 million dollars. Conversely, fruit products demonstrate lower profitability. This snapshot emphasizes the balanced success of cosmetics across channels and the importance of offline sales for certain categories like household items.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39000"/>
          </a:blip>
          <a:stretch>
            <a:fillRect/>
          </a:stretch>
        </p:blipFill>
        <p:spPr>
          <a:xfrm rot="0">
            <a:off x="-201757" y="-412838"/>
            <a:ext cx="8881714" cy="10952467"/>
          </a:xfrm>
          <a:prstGeom prst="rect">
            <a:avLst/>
          </a:prstGeom>
        </p:spPr>
      </p:pic>
      <p:sp>
        <p:nvSpPr>
          <p:cNvPr name="Freeform 3" id="3"/>
          <p:cNvSpPr/>
          <p:nvPr/>
        </p:nvSpPr>
        <p:spPr>
          <a:xfrm flipH="false" flipV="false" rot="0">
            <a:off x="7242715" y="1227638"/>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3"/>
            <a:stretch>
              <a:fillRect l="0" t="0" r="0" b="0"/>
            </a:stretch>
          </a:blipFill>
        </p:spPr>
      </p:sp>
      <p:sp>
        <p:nvSpPr>
          <p:cNvPr name="Freeform 4" id="4"/>
          <p:cNvSpPr/>
          <p:nvPr/>
        </p:nvSpPr>
        <p:spPr>
          <a:xfrm flipH="false" flipV="false" rot="0">
            <a:off x="174389" y="137034"/>
            <a:ext cx="1073121" cy="891666"/>
          </a:xfrm>
          <a:custGeom>
            <a:avLst/>
            <a:gdLst/>
            <a:ahLst/>
            <a:cxnLst/>
            <a:rect r="r" b="b" t="t" l="l"/>
            <a:pathLst>
              <a:path h="891666" w="1073121">
                <a:moveTo>
                  <a:pt x="0" y="0"/>
                </a:moveTo>
                <a:lnTo>
                  <a:pt x="1073121" y="0"/>
                </a:lnTo>
                <a:lnTo>
                  <a:pt x="1073121" y="891666"/>
                </a:lnTo>
                <a:lnTo>
                  <a:pt x="0" y="8916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917554" y="1634597"/>
            <a:ext cx="6643093" cy="3835758"/>
            <a:chOff x="0" y="0"/>
            <a:chExt cx="8857458" cy="5114343"/>
          </a:xfrm>
        </p:grpSpPr>
        <p:sp>
          <p:nvSpPr>
            <p:cNvPr name="TextBox 6" id="6"/>
            <p:cNvSpPr txBox="true"/>
            <p:nvPr/>
          </p:nvSpPr>
          <p:spPr>
            <a:xfrm rot="0">
              <a:off x="0" y="4495218"/>
              <a:ext cx="8857458" cy="619125"/>
            </a:xfrm>
            <a:prstGeom prst="rect">
              <a:avLst/>
            </a:prstGeom>
          </p:spPr>
          <p:txBody>
            <a:bodyPr anchor="t" rtlCol="false" tIns="0" lIns="0" bIns="0" rIns="0">
              <a:spAutoFit/>
            </a:bodyPr>
            <a:lstStyle/>
            <a:p>
              <a:pPr>
                <a:lnSpc>
                  <a:spcPts val="3600"/>
                </a:lnSpc>
              </a:pPr>
            </a:p>
          </p:txBody>
        </p:sp>
        <p:sp>
          <p:nvSpPr>
            <p:cNvPr name="TextBox 7" id="7"/>
            <p:cNvSpPr txBox="true"/>
            <p:nvPr/>
          </p:nvSpPr>
          <p:spPr>
            <a:xfrm rot="0">
              <a:off x="0" y="0"/>
              <a:ext cx="8857458"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Insights </a:t>
              </a:r>
            </a:p>
            <a:p>
              <a:pPr>
                <a:lnSpc>
                  <a:spcPts val="10800"/>
                </a:lnSpc>
              </a:pPr>
              <a:r>
                <a:rPr lang="en-US" sz="9000">
                  <a:solidFill>
                    <a:srgbClr val="FFFFFF"/>
                  </a:solidFill>
                  <a:latin typeface="Poppins Medium Bold"/>
                </a:rPr>
                <a:t>Generated</a:t>
              </a:r>
            </a:p>
          </p:txBody>
        </p:sp>
      </p:grpSp>
      <p:pic>
        <p:nvPicPr>
          <p:cNvPr name="Picture 8" id="8"/>
          <p:cNvPicPr>
            <a:picLocks noChangeAspect="true"/>
          </p:cNvPicPr>
          <p:nvPr/>
        </p:nvPicPr>
        <p:blipFill>
          <a:blip r:embed="rId6"/>
          <a:stretch>
            <a:fillRect/>
          </a:stretch>
        </p:blipFill>
        <p:spPr>
          <a:xfrm rot="0">
            <a:off x="9600255" y="880063"/>
            <a:ext cx="890492" cy="890492"/>
          </a:xfrm>
          <a:prstGeom prst="rect">
            <a:avLst/>
          </a:prstGeom>
        </p:spPr>
      </p:pic>
      <p:sp>
        <p:nvSpPr>
          <p:cNvPr name="TextBox 9" id="9"/>
          <p:cNvSpPr txBox="true"/>
          <p:nvPr/>
        </p:nvSpPr>
        <p:spPr>
          <a:xfrm rot="0">
            <a:off x="10607805" y="985267"/>
            <a:ext cx="6926580" cy="613410"/>
          </a:xfrm>
          <a:prstGeom prst="rect">
            <a:avLst/>
          </a:prstGeom>
        </p:spPr>
        <p:txBody>
          <a:bodyPr anchor="t" rtlCol="false" tIns="0" lIns="0" bIns="0" rIns="0">
            <a:spAutoFit/>
          </a:bodyPr>
          <a:lstStyle/>
          <a:p>
            <a:pPr algn="ctr">
              <a:lnSpc>
                <a:spcPts val="5040"/>
              </a:lnSpc>
            </a:pPr>
            <a:r>
              <a:rPr lang="en-US" sz="3600">
                <a:solidFill>
                  <a:srgbClr val="FFFFFF"/>
                </a:solidFill>
                <a:latin typeface="Poppins Light Bold"/>
              </a:rPr>
              <a:t>Total revenue by order Priority </a:t>
            </a:r>
          </a:p>
        </p:txBody>
      </p:sp>
      <p:sp>
        <p:nvSpPr>
          <p:cNvPr name="TextBox 10" id="10"/>
          <p:cNvSpPr txBox="true"/>
          <p:nvPr/>
        </p:nvSpPr>
        <p:spPr>
          <a:xfrm rot="0">
            <a:off x="10817688" y="1817122"/>
            <a:ext cx="7223095" cy="2968566"/>
          </a:xfrm>
          <a:prstGeom prst="rect">
            <a:avLst/>
          </a:prstGeom>
        </p:spPr>
        <p:txBody>
          <a:bodyPr anchor="t" rtlCol="false" tIns="0" lIns="0" bIns="0" rIns="0">
            <a:spAutoFit/>
          </a:bodyPr>
          <a:lstStyle/>
          <a:p>
            <a:pPr algn="just">
              <a:lnSpc>
                <a:spcPts val="2991"/>
              </a:lnSpc>
            </a:pPr>
            <a:r>
              <a:rPr lang="en-US" sz="2136">
                <a:solidFill>
                  <a:srgbClr val="FFFFFF"/>
                </a:solidFill>
                <a:latin typeface="Poppins Medium"/>
              </a:rPr>
              <a:t>Analyzing the Total Revenue by order priority unveils distinctive revenue patterns. Customers with order priority 'H' exhibit the highest revenue generation, while those with priority 'C' demonstrate the lowest. This insight underscores the significance of order priority in revenue generation, providing valuable direction for resource allocation and customer segmentation strategies.</a:t>
            </a:r>
          </a:p>
        </p:txBody>
      </p:sp>
      <p:pic>
        <p:nvPicPr>
          <p:cNvPr name="Picture 11" id="11"/>
          <p:cNvPicPr>
            <a:picLocks noChangeAspect="true"/>
          </p:cNvPicPr>
          <p:nvPr/>
        </p:nvPicPr>
        <p:blipFill>
          <a:blip r:embed="rId7"/>
          <a:stretch>
            <a:fillRect/>
          </a:stretch>
        </p:blipFill>
        <p:spPr>
          <a:xfrm rot="0">
            <a:off x="9600255" y="5069292"/>
            <a:ext cx="890492" cy="890492"/>
          </a:xfrm>
          <a:prstGeom prst="rect">
            <a:avLst/>
          </a:prstGeom>
        </p:spPr>
      </p:pic>
      <p:sp>
        <p:nvSpPr>
          <p:cNvPr name="TextBox 12" id="12"/>
          <p:cNvSpPr txBox="true"/>
          <p:nvPr/>
        </p:nvSpPr>
        <p:spPr>
          <a:xfrm rot="0">
            <a:off x="10607805" y="5272167"/>
            <a:ext cx="5128260" cy="613410"/>
          </a:xfrm>
          <a:prstGeom prst="rect">
            <a:avLst/>
          </a:prstGeom>
        </p:spPr>
        <p:txBody>
          <a:bodyPr anchor="t" rtlCol="false" tIns="0" lIns="0" bIns="0" rIns="0">
            <a:spAutoFit/>
          </a:bodyPr>
          <a:lstStyle/>
          <a:p>
            <a:pPr algn="ctr">
              <a:lnSpc>
                <a:spcPts val="5040"/>
              </a:lnSpc>
            </a:pPr>
            <a:r>
              <a:rPr lang="en-US" sz="3600">
                <a:solidFill>
                  <a:srgbClr val="FFFFFF"/>
                </a:solidFill>
                <a:latin typeface="Poppins Light Bold"/>
              </a:rPr>
              <a:t>Customers by Regions</a:t>
            </a:r>
          </a:p>
        </p:txBody>
      </p:sp>
      <p:sp>
        <p:nvSpPr>
          <p:cNvPr name="TextBox 13" id="13"/>
          <p:cNvSpPr txBox="true"/>
          <p:nvPr/>
        </p:nvSpPr>
        <p:spPr>
          <a:xfrm rot="0">
            <a:off x="10817688" y="6159381"/>
            <a:ext cx="7223095" cy="3714749"/>
          </a:xfrm>
          <a:prstGeom prst="rect">
            <a:avLst/>
          </a:prstGeom>
        </p:spPr>
        <p:txBody>
          <a:bodyPr anchor="t" rtlCol="false" tIns="0" lIns="0" bIns="0" rIns="0">
            <a:spAutoFit/>
          </a:bodyPr>
          <a:lstStyle/>
          <a:p>
            <a:pPr algn="just">
              <a:lnSpc>
                <a:spcPts val="2991"/>
              </a:lnSpc>
            </a:pPr>
            <a:r>
              <a:rPr lang="en-US" sz="2136">
                <a:solidFill>
                  <a:srgbClr val="FFFFFF"/>
                </a:solidFill>
                <a:latin typeface="Poppins Medium"/>
              </a:rPr>
              <a:t>Analyzing customers by regions reveals notable disparities in customer distribution. Sub-Saharan Africa emerges as the region with the highest customer base, constituting 36% of total customers, while North America accounts for a mere 3%. This data highlights the importance of targeting strategies tailored to regional preferences and market dynamics, with a focus on leveraging opportunities in regions with significant customer presence like Sub-Saharan Africa.</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39000"/>
          </a:blip>
          <a:stretch>
            <a:fillRect/>
          </a:stretch>
        </p:blipFill>
        <p:spPr>
          <a:xfrm rot="0">
            <a:off x="-201757" y="-412838"/>
            <a:ext cx="8881714" cy="10952467"/>
          </a:xfrm>
          <a:prstGeom prst="rect">
            <a:avLst/>
          </a:prstGeom>
        </p:spPr>
      </p:pic>
      <p:sp>
        <p:nvSpPr>
          <p:cNvPr name="Freeform 3" id="3"/>
          <p:cNvSpPr/>
          <p:nvPr/>
        </p:nvSpPr>
        <p:spPr>
          <a:xfrm flipH="false" flipV="false" rot="0">
            <a:off x="7242715" y="1227638"/>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3"/>
            <a:stretch>
              <a:fillRect l="0" t="0" r="0" b="0"/>
            </a:stretch>
          </a:blipFill>
        </p:spPr>
      </p:sp>
      <p:sp>
        <p:nvSpPr>
          <p:cNvPr name="Freeform 4" id="4"/>
          <p:cNvSpPr/>
          <p:nvPr/>
        </p:nvSpPr>
        <p:spPr>
          <a:xfrm flipH="false" flipV="false" rot="0">
            <a:off x="174389" y="137034"/>
            <a:ext cx="1073121" cy="891666"/>
          </a:xfrm>
          <a:custGeom>
            <a:avLst/>
            <a:gdLst/>
            <a:ahLst/>
            <a:cxnLst/>
            <a:rect r="r" b="b" t="t" l="l"/>
            <a:pathLst>
              <a:path h="891666" w="1073121">
                <a:moveTo>
                  <a:pt x="0" y="0"/>
                </a:moveTo>
                <a:lnTo>
                  <a:pt x="1073121" y="0"/>
                </a:lnTo>
                <a:lnTo>
                  <a:pt x="1073121" y="891666"/>
                </a:lnTo>
                <a:lnTo>
                  <a:pt x="0" y="8916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917554" y="1634597"/>
            <a:ext cx="6643093" cy="3835758"/>
            <a:chOff x="0" y="0"/>
            <a:chExt cx="8857458" cy="5114343"/>
          </a:xfrm>
        </p:grpSpPr>
        <p:sp>
          <p:nvSpPr>
            <p:cNvPr name="TextBox 6" id="6"/>
            <p:cNvSpPr txBox="true"/>
            <p:nvPr/>
          </p:nvSpPr>
          <p:spPr>
            <a:xfrm rot="0">
              <a:off x="0" y="4495218"/>
              <a:ext cx="8857458" cy="619125"/>
            </a:xfrm>
            <a:prstGeom prst="rect">
              <a:avLst/>
            </a:prstGeom>
          </p:spPr>
          <p:txBody>
            <a:bodyPr anchor="t" rtlCol="false" tIns="0" lIns="0" bIns="0" rIns="0">
              <a:spAutoFit/>
            </a:bodyPr>
            <a:lstStyle/>
            <a:p>
              <a:pPr>
                <a:lnSpc>
                  <a:spcPts val="3600"/>
                </a:lnSpc>
              </a:pPr>
            </a:p>
          </p:txBody>
        </p:sp>
        <p:sp>
          <p:nvSpPr>
            <p:cNvPr name="TextBox 7" id="7"/>
            <p:cNvSpPr txBox="true"/>
            <p:nvPr/>
          </p:nvSpPr>
          <p:spPr>
            <a:xfrm rot="0">
              <a:off x="0" y="0"/>
              <a:ext cx="8857458"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Insights </a:t>
              </a:r>
            </a:p>
            <a:p>
              <a:pPr>
                <a:lnSpc>
                  <a:spcPts val="10800"/>
                </a:lnSpc>
              </a:pPr>
              <a:r>
                <a:rPr lang="en-US" sz="9000">
                  <a:solidFill>
                    <a:srgbClr val="FFFFFF"/>
                  </a:solidFill>
                  <a:latin typeface="Poppins Medium Bold"/>
                </a:rPr>
                <a:t>Generated</a:t>
              </a:r>
            </a:p>
          </p:txBody>
        </p:sp>
      </p:grpSp>
      <p:pic>
        <p:nvPicPr>
          <p:cNvPr name="Picture 8" id="8"/>
          <p:cNvPicPr>
            <a:picLocks noChangeAspect="true"/>
          </p:cNvPicPr>
          <p:nvPr/>
        </p:nvPicPr>
        <p:blipFill>
          <a:blip r:embed="rId6"/>
          <a:stretch>
            <a:fillRect/>
          </a:stretch>
        </p:blipFill>
        <p:spPr>
          <a:xfrm rot="0">
            <a:off x="9351558" y="1560389"/>
            <a:ext cx="890492" cy="890492"/>
          </a:xfrm>
          <a:prstGeom prst="rect">
            <a:avLst/>
          </a:prstGeom>
        </p:spPr>
      </p:pic>
      <p:sp>
        <p:nvSpPr>
          <p:cNvPr name="TextBox 9" id="9"/>
          <p:cNvSpPr txBox="true"/>
          <p:nvPr/>
        </p:nvSpPr>
        <p:spPr>
          <a:xfrm rot="0">
            <a:off x="10453593" y="1567922"/>
            <a:ext cx="4678680" cy="613410"/>
          </a:xfrm>
          <a:prstGeom prst="rect">
            <a:avLst/>
          </a:prstGeom>
        </p:spPr>
        <p:txBody>
          <a:bodyPr anchor="t" rtlCol="false" tIns="0" lIns="0" bIns="0" rIns="0">
            <a:spAutoFit/>
          </a:bodyPr>
          <a:lstStyle/>
          <a:p>
            <a:pPr algn="ctr">
              <a:lnSpc>
                <a:spcPts val="5040"/>
              </a:lnSpc>
            </a:pPr>
            <a:r>
              <a:rPr lang="en-US" sz="3600">
                <a:solidFill>
                  <a:srgbClr val="FFFFFF"/>
                </a:solidFill>
                <a:latin typeface="Poppins Light Bold"/>
              </a:rPr>
              <a:t>Geographic Analysis</a:t>
            </a:r>
          </a:p>
        </p:txBody>
      </p:sp>
      <p:sp>
        <p:nvSpPr>
          <p:cNvPr name="TextBox 10" id="10"/>
          <p:cNvSpPr txBox="true"/>
          <p:nvPr/>
        </p:nvSpPr>
        <p:spPr>
          <a:xfrm rot="0">
            <a:off x="10675632" y="2661200"/>
            <a:ext cx="7223095" cy="5580209"/>
          </a:xfrm>
          <a:prstGeom prst="rect">
            <a:avLst/>
          </a:prstGeom>
        </p:spPr>
        <p:txBody>
          <a:bodyPr anchor="t" rtlCol="false" tIns="0" lIns="0" bIns="0" rIns="0">
            <a:spAutoFit/>
          </a:bodyPr>
          <a:lstStyle/>
          <a:p>
            <a:pPr algn="just">
              <a:lnSpc>
                <a:spcPts val="2991"/>
              </a:lnSpc>
            </a:pPr>
            <a:r>
              <a:rPr lang="en-US" sz="2136">
                <a:solidFill>
                  <a:srgbClr val="FFFFFF"/>
                </a:solidFill>
                <a:latin typeface="Poppins Medium"/>
              </a:rPr>
              <a:t>In our geographic analysis, we delve into region-wise total revenue and country-wise total profit to gain insights into our revenue and profitability distribution. The visual representation of region-wise total revenue allows us to identify the regions contributing the most revenue, facilitating strategic decisions on resource allocation and market focus. Simultaneously, the country-wise total profit visualization enables us to pinpoint the countries yielding the highest profits, guiding targeted business strategies and investment decisions. This comprehensive analysis aids in optimizing revenue generation and profitability across different geographic regions and countries, ensuring a robust and sustainable business growth trajectory.</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6257885" y="604837"/>
            <a:ext cx="5772230" cy="838200"/>
          </a:xfrm>
          <a:prstGeom prst="rect">
            <a:avLst/>
          </a:prstGeom>
        </p:spPr>
        <p:txBody>
          <a:bodyPr anchor="t" rtlCol="false" tIns="0" lIns="0" bIns="0" rIns="0">
            <a:spAutoFit/>
          </a:bodyPr>
          <a:lstStyle/>
          <a:p>
            <a:pPr algn="ctr">
              <a:lnSpc>
                <a:spcPts val="6600"/>
              </a:lnSpc>
            </a:pPr>
            <a:r>
              <a:rPr lang="en-US" sz="5500">
                <a:solidFill>
                  <a:srgbClr val="FFFFFF"/>
                </a:solidFill>
                <a:latin typeface="Poppins Medium Bold"/>
              </a:rPr>
              <a:t>Conclusion</a:t>
            </a:r>
          </a:p>
        </p:txBody>
      </p:sp>
      <p:sp>
        <p:nvSpPr>
          <p:cNvPr name="Freeform 3" id="3"/>
          <p:cNvSpPr/>
          <p:nvPr/>
        </p:nvSpPr>
        <p:spPr>
          <a:xfrm flipH="false" flipV="false" rot="0">
            <a:off x="1028700" y="1684349"/>
            <a:ext cx="505343" cy="672975"/>
          </a:xfrm>
          <a:custGeom>
            <a:avLst/>
            <a:gdLst/>
            <a:ahLst/>
            <a:cxnLst/>
            <a:rect r="r" b="b" t="t" l="l"/>
            <a:pathLst>
              <a:path h="672975" w="505343">
                <a:moveTo>
                  <a:pt x="0" y="0"/>
                </a:moveTo>
                <a:lnTo>
                  <a:pt x="505343" y="0"/>
                </a:lnTo>
                <a:lnTo>
                  <a:pt x="505343" y="672975"/>
                </a:lnTo>
                <a:lnTo>
                  <a:pt x="0" y="6729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947668" y="3161588"/>
            <a:ext cx="667406" cy="473251"/>
          </a:xfrm>
          <a:custGeom>
            <a:avLst/>
            <a:gdLst/>
            <a:ahLst/>
            <a:cxnLst/>
            <a:rect r="r" b="b" t="t" l="l"/>
            <a:pathLst>
              <a:path h="473251" w="667406">
                <a:moveTo>
                  <a:pt x="0" y="0"/>
                </a:moveTo>
                <a:lnTo>
                  <a:pt x="667406" y="0"/>
                </a:lnTo>
                <a:lnTo>
                  <a:pt x="667406" y="473252"/>
                </a:lnTo>
                <a:lnTo>
                  <a:pt x="0" y="4732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924050" y="1627199"/>
            <a:ext cx="14872578" cy="1471659"/>
          </a:xfrm>
          <a:prstGeom prst="rect">
            <a:avLst/>
          </a:prstGeom>
        </p:spPr>
        <p:txBody>
          <a:bodyPr anchor="t" rtlCol="false" tIns="0" lIns="0" bIns="0" rIns="0">
            <a:spAutoFit/>
          </a:bodyPr>
          <a:lstStyle/>
          <a:p>
            <a:pPr algn="just">
              <a:lnSpc>
                <a:spcPts val="3934"/>
              </a:lnSpc>
            </a:pPr>
            <a:r>
              <a:rPr lang="en-US" sz="2810">
                <a:solidFill>
                  <a:srgbClr val="FFFFFF"/>
                </a:solidFill>
                <a:latin typeface="Poppins Light"/>
              </a:rPr>
              <a:t>2012 had the highest Revenue at 31.89.M, followed by 2013 at 20.33M </a:t>
            </a:r>
          </a:p>
          <a:p>
            <a:pPr algn="just">
              <a:lnSpc>
                <a:spcPts val="3934"/>
              </a:lnSpc>
            </a:pPr>
            <a:r>
              <a:rPr lang="en-US" sz="2810">
                <a:solidFill>
                  <a:srgbClr val="FFFFFF"/>
                </a:solidFill>
                <a:latin typeface="Poppins Light"/>
              </a:rPr>
              <a:t>and 2010 at 19.18M.</a:t>
            </a:r>
          </a:p>
          <a:p>
            <a:pPr algn="just">
              <a:lnSpc>
                <a:spcPts val="3934"/>
              </a:lnSpc>
            </a:pPr>
          </a:p>
        </p:txBody>
      </p:sp>
      <p:sp>
        <p:nvSpPr>
          <p:cNvPr name="TextBox 6" id="6"/>
          <p:cNvSpPr txBox="true"/>
          <p:nvPr/>
        </p:nvSpPr>
        <p:spPr>
          <a:xfrm rot="0">
            <a:off x="1924050" y="3041708"/>
            <a:ext cx="14439900" cy="1967230"/>
          </a:xfrm>
          <a:prstGeom prst="rect">
            <a:avLst/>
          </a:prstGeom>
        </p:spPr>
        <p:txBody>
          <a:bodyPr anchor="t" rtlCol="false" tIns="0" lIns="0" bIns="0" rIns="0">
            <a:spAutoFit/>
          </a:bodyPr>
          <a:lstStyle/>
          <a:p>
            <a:pPr algn="just">
              <a:lnSpc>
                <a:spcPts val="3920"/>
              </a:lnSpc>
            </a:pPr>
            <a:r>
              <a:rPr lang="en-US" sz="2800">
                <a:solidFill>
                  <a:srgbClr val="FFFFFF"/>
                </a:solidFill>
                <a:latin typeface="Poppins Light"/>
              </a:rPr>
              <a:t>If we observe the monthly insights from 2010 to 2017, the sales are at their peak in February,April,May,July&amp;October and are low in March, August &amp; December. Amazon can come up with some good discounts and offers to generate high revenue.</a:t>
            </a:r>
          </a:p>
        </p:txBody>
      </p:sp>
      <p:sp>
        <p:nvSpPr>
          <p:cNvPr name="Freeform 7" id="7"/>
          <p:cNvSpPr/>
          <p:nvPr/>
        </p:nvSpPr>
        <p:spPr>
          <a:xfrm flipH="false" flipV="false" rot="0">
            <a:off x="1028700" y="5466011"/>
            <a:ext cx="505343" cy="672975"/>
          </a:xfrm>
          <a:custGeom>
            <a:avLst/>
            <a:gdLst/>
            <a:ahLst/>
            <a:cxnLst/>
            <a:rect r="r" b="b" t="t" l="l"/>
            <a:pathLst>
              <a:path h="672975" w="505343">
                <a:moveTo>
                  <a:pt x="0" y="0"/>
                </a:moveTo>
                <a:lnTo>
                  <a:pt x="505343" y="0"/>
                </a:lnTo>
                <a:lnTo>
                  <a:pt x="505343" y="672975"/>
                </a:lnTo>
                <a:lnTo>
                  <a:pt x="0" y="6729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924050" y="5408861"/>
            <a:ext cx="14439900" cy="1967230"/>
          </a:xfrm>
          <a:prstGeom prst="rect">
            <a:avLst/>
          </a:prstGeom>
        </p:spPr>
        <p:txBody>
          <a:bodyPr anchor="t" rtlCol="false" tIns="0" lIns="0" bIns="0" rIns="0">
            <a:spAutoFit/>
          </a:bodyPr>
          <a:lstStyle/>
          <a:p>
            <a:pPr algn="just">
              <a:lnSpc>
                <a:spcPts val="3920"/>
              </a:lnSpc>
            </a:pPr>
            <a:r>
              <a:rPr lang="en-US" sz="2800">
                <a:solidFill>
                  <a:srgbClr val="FFFFFF"/>
                </a:solidFill>
                <a:latin typeface="Poppins Light"/>
              </a:rPr>
              <a:t>If we observe the monthly insights from 2010 to 2017, the sales are at their peak in February,April,May,July&amp;October and are low in March, August &amp; December. Amazon can come up with some good discounts and offers to generate high revenue.</a:t>
            </a:r>
          </a:p>
        </p:txBody>
      </p:sp>
      <p:sp>
        <p:nvSpPr>
          <p:cNvPr name="Freeform 9" id="9"/>
          <p:cNvSpPr/>
          <p:nvPr/>
        </p:nvSpPr>
        <p:spPr>
          <a:xfrm flipH="false" flipV="false" rot="0">
            <a:off x="947668" y="7632275"/>
            <a:ext cx="667406" cy="473251"/>
          </a:xfrm>
          <a:custGeom>
            <a:avLst/>
            <a:gdLst/>
            <a:ahLst/>
            <a:cxnLst/>
            <a:rect r="r" b="b" t="t" l="l"/>
            <a:pathLst>
              <a:path h="473251" w="667406">
                <a:moveTo>
                  <a:pt x="0" y="0"/>
                </a:moveTo>
                <a:lnTo>
                  <a:pt x="667406" y="0"/>
                </a:lnTo>
                <a:lnTo>
                  <a:pt x="667406" y="473251"/>
                </a:lnTo>
                <a:lnTo>
                  <a:pt x="0" y="47325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924050" y="7575125"/>
            <a:ext cx="14439900" cy="2462530"/>
          </a:xfrm>
          <a:prstGeom prst="rect">
            <a:avLst/>
          </a:prstGeom>
        </p:spPr>
        <p:txBody>
          <a:bodyPr anchor="t" rtlCol="false" tIns="0" lIns="0" bIns="0" rIns="0">
            <a:spAutoFit/>
          </a:bodyPr>
          <a:lstStyle/>
          <a:p>
            <a:pPr algn="just">
              <a:lnSpc>
                <a:spcPts val="3920"/>
              </a:lnSpc>
            </a:pPr>
            <a:r>
              <a:rPr lang="en-US" sz="2800">
                <a:solidFill>
                  <a:srgbClr val="FFFFFF"/>
                </a:solidFill>
                <a:latin typeface="Poppins Light"/>
              </a:rPr>
              <a:t>The Cosmetics&amp; Clothes are the highest selling products followed by Office supplies in domestic and international markets. </a:t>
            </a:r>
          </a:p>
          <a:p>
            <a:pPr algn="just">
              <a:lnSpc>
                <a:spcPts val="3920"/>
              </a:lnSpc>
            </a:pPr>
          </a:p>
          <a:p>
            <a:pPr algn="just">
              <a:lnSpc>
                <a:spcPts val="3920"/>
              </a:lnSpc>
            </a:pPr>
          </a:p>
          <a:p>
            <a:pPr algn="just">
              <a:lnSpc>
                <a:spcPts val="3920"/>
              </a:lnSpc>
            </a:pPr>
          </a:p>
        </p:txBody>
      </p:sp>
      <p:sp>
        <p:nvSpPr>
          <p:cNvPr name="Freeform 11" id="11"/>
          <p:cNvSpPr/>
          <p:nvPr/>
        </p:nvSpPr>
        <p:spPr>
          <a:xfrm flipH="false" flipV="false" rot="0">
            <a:off x="1028700" y="9082615"/>
            <a:ext cx="505343" cy="672975"/>
          </a:xfrm>
          <a:custGeom>
            <a:avLst/>
            <a:gdLst/>
            <a:ahLst/>
            <a:cxnLst/>
            <a:rect r="r" b="b" t="t" l="l"/>
            <a:pathLst>
              <a:path h="672975" w="505343">
                <a:moveTo>
                  <a:pt x="0" y="0"/>
                </a:moveTo>
                <a:lnTo>
                  <a:pt x="505343" y="0"/>
                </a:lnTo>
                <a:lnTo>
                  <a:pt x="505343" y="672974"/>
                </a:lnTo>
                <a:lnTo>
                  <a:pt x="0" y="6729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1924050" y="8976291"/>
            <a:ext cx="14439900" cy="1471930"/>
          </a:xfrm>
          <a:prstGeom prst="rect">
            <a:avLst/>
          </a:prstGeom>
        </p:spPr>
        <p:txBody>
          <a:bodyPr anchor="t" rtlCol="false" tIns="0" lIns="0" bIns="0" rIns="0">
            <a:spAutoFit/>
          </a:bodyPr>
          <a:lstStyle/>
          <a:p>
            <a:pPr algn="just">
              <a:lnSpc>
                <a:spcPts val="3920"/>
              </a:lnSpc>
            </a:pPr>
            <a:r>
              <a:rPr lang="en-US" sz="2800">
                <a:solidFill>
                  <a:srgbClr val="FFFFFF"/>
                </a:solidFill>
                <a:latin typeface="Poppins Light"/>
              </a:rPr>
              <a:t>Cosmetics,Household and Office supplies are the item types to generate </a:t>
            </a:r>
            <a:r>
              <a:rPr lang="en-US" sz="2800">
                <a:solidFill>
                  <a:srgbClr val="FFFFFF"/>
                </a:solidFill>
                <a:latin typeface="Poppins Light"/>
              </a:rPr>
              <a:t>More Revenue. </a:t>
            </a:r>
          </a:p>
          <a:p>
            <a:pPr algn="just">
              <a:lnSpc>
                <a:spcPts val="3920"/>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819961" y="5717225"/>
            <a:ext cx="6802775" cy="8229600"/>
          </a:xfrm>
          <a:custGeom>
            <a:avLst/>
            <a:gdLst/>
            <a:ahLst/>
            <a:cxnLst/>
            <a:rect r="r" b="b" t="t" l="l"/>
            <a:pathLst>
              <a:path h="8229600" w="6802775">
                <a:moveTo>
                  <a:pt x="0" y="0"/>
                </a:moveTo>
                <a:lnTo>
                  <a:pt x="6802776" y="0"/>
                </a:lnTo>
                <a:lnTo>
                  <a:pt x="6802776"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3546084" y="-3086100"/>
            <a:ext cx="5413410" cy="8229600"/>
          </a:xfrm>
          <a:custGeom>
            <a:avLst/>
            <a:gdLst/>
            <a:ahLst/>
            <a:cxnLst/>
            <a:rect r="r" b="b" t="t" l="l"/>
            <a:pathLst>
              <a:path h="8229600" w="5413410">
                <a:moveTo>
                  <a:pt x="0" y="0"/>
                </a:moveTo>
                <a:lnTo>
                  <a:pt x="5413410" y="0"/>
                </a:lnTo>
                <a:lnTo>
                  <a:pt x="5413410" y="8229600"/>
                </a:lnTo>
                <a:lnTo>
                  <a:pt x="0" y="8229600"/>
                </a:lnTo>
                <a:lnTo>
                  <a:pt x="0" y="0"/>
                </a:lnTo>
                <a:close/>
              </a:path>
            </a:pathLst>
          </a:custGeom>
          <a:blipFill>
            <a:blip r:embed="rId3"/>
            <a:stretch>
              <a:fillRect l="0" t="0" r="0" b="0"/>
            </a:stretch>
          </a:blipFill>
        </p:spPr>
      </p:sp>
      <p:sp>
        <p:nvSpPr>
          <p:cNvPr name="TextBox 4" id="4"/>
          <p:cNvSpPr txBox="true"/>
          <p:nvPr/>
        </p:nvSpPr>
        <p:spPr>
          <a:xfrm rot="0">
            <a:off x="4741916" y="4349332"/>
            <a:ext cx="8804167" cy="1367893"/>
          </a:xfrm>
          <a:prstGeom prst="rect">
            <a:avLst/>
          </a:prstGeom>
        </p:spPr>
        <p:txBody>
          <a:bodyPr anchor="t" rtlCol="false" tIns="0" lIns="0" bIns="0" rIns="0">
            <a:spAutoFit/>
          </a:bodyPr>
          <a:lstStyle/>
          <a:p>
            <a:pPr algn="ctr">
              <a:lnSpc>
                <a:spcPts val="9654"/>
              </a:lnSpc>
            </a:pPr>
            <a:r>
              <a:rPr lang="en-US" sz="6895">
                <a:solidFill>
                  <a:srgbClr val="FFFFFF"/>
                </a:solidFill>
                <a:latin typeface="Agrandir Grand Heavy"/>
              </a:rPr>
              <a:t>Thanks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0">
            <a:off x="5119313" y="6994060"/>
            <a:ext cx="4024687" cy="4528480"/>
          </a:xfrm>
          <a:custGeom>
            <a:avLst/>
            <a:gdLst/>
            <a:ahLst/>
            <a:cxnLst/>
            <a:rect r="r" b="b" t="t" l="l"/>
            <a:pathLst>
              <a:path h="4528480" w="4024687">
                <a:moveTo>
                  <a:pt x="4024687" y="0"/>
                </a:moveTo>
                <a:lnTo>
                  <a:pt x="0" y="0"/>
                </a:lnTo>
                <a:lnTo>
                  <a:pt x="0" y="4528480"/>
                </a:lnTo>
                <a:lnTo>
                  <a:pt x="4024687" y="4528480"/>
                </a:lnTo>
                <a:lnTo>
                  <a:pt x="4024687" y="0"/>
                </a:lnTo>
                <a:close/>
              </a:path>
            </a:pathLst>
          </a:custGeom>
          <a:blipFill>
            <a:blip r:embed="rId2"/>
            <a:stretch>
              <a:fillRect l="0" t="0" r="0" b="0"/>
            </a:stretch>
          </a:blipFill>
        </p:spPr>
      </p:sp>
      <p:sp>
        <p:nvSpPr>
          <p:cNvPr name="TextBox 3" id="3"/>
          <p:cNvSpPr txBox="true"/>
          <p:nvPr/>
        </p:nvSpPr>
        <p:spPr>
          <a:xfrm rot="0">
            <a:off x="3691002" y="790706"/>
            <a:ext cx="10905997" cy="1257300"/>
          </a:xfrm>
          <a:prstGeom prst="rect">
            <a:avLst/>
          </a:prstGeom>
        </p:spPr>
        <p:txBody>
          <a:bodyPr anchor="t" rtlCol="false" tIns="0" lIns="0" bIns="0" rIns="0">
            <a:spAutoFit/>
          </a:bodyPr>
          <a:lstStyle/>
          <a:p>
            <a:pPr algn="ctr">
              <a:lnSpc>
                <a:spcPts val="9922"/>
              </a:lnSpc>
            </a:pPr>
            <a:r>
              <a:rPr lang="en-US" sz="8268">
                <a:solidFill>
                  <a:srgbClr val="FFFFFF"/>
                </a:solidFill>
                <a:latin typeface="Poppins Medium Bold"/>
              </a:rPr>
              <a:t>Introduction</a:t>
            </a:r>
          </a:p>
        </p:txBody>
      </p:sp>
      <p:sp>
        <p:nvSpPr>
          <p:cNvPr name="TextBox 4" id="4"/>
          <p:cNvSpPr txBox="true"/>
          <p:nvPr/>
        </p:nvSpPr>
        <p:spPr>
          <a:xfrm rot="0">
            <a:off x="3691002" y="2871399"/>
            <a:ext cx="10477368" cy="4122661"/>
          </a:xfrm>
          <a:prstGeom prst="rect">
            <a:avLst/>
          </a:prstGeom>
        </p:spPr>
        <p:txBody>
          <a:bodyPr anchor="t" rtlCol="false" tIns="0" lIns="0" bIns="0" rIns="0">
            <a:spAutoFit/>
          </a:bodyPr>
          <a:lstStyle/>
          <a:p>
            <a:pPr algn="ctr">
              <a:lnSpc>
                <a:spcPts val="4134"/>
              </a:lnSpc>
            </a:pPr>
          </a:p>
          <a:p>
            <a:pPr algn="ctr">
              <a:lnSpc>
                <a:spcPts val="4134"/>
              </a:lnSpc>
            </a:pPr>
            <a:r>
              <a:rPr lang="en-US" sz="2953">
                <a:solidFill>
                  <a:srgbClr val="FFFFFF"/>
                </a:solidFill>
                <a:latin typeface="Poppins Light"/>
              </a:rPr>
              <a:t>Welcome to our Amazon Sales Data Analysis Project presentation. In this report, we will analyze key sales metrics from Amazon, aiming to uncover valuable insights to drive strategic decision-making. Join us as we explore the data to optimize sales strategies and enhance customer experiences in the competitive e-commerce landscape.  </a:t>
            </a:r>
          </a:p>
        </p:txBody>
      </p:sp>
      <p:sp>
        <p:nvSpPr>
          <p:cNvPr name="AutoShape 5" id="5"/>
          <p:cNvSpPr/>
          <p:nvPr/>
        </p:nvSpPr>
        <p:spPr>
          <a:xfrm>
            <a:off x="3905316" y="2568452"/>
            <a:ext cx="10477368" cy="0"/>
          </a:xfrm>
          <a:prstGeom prst="line">
            <a:avLst/>
          </a:prstGeom>
          <a:ln cap="rnd" w="19050">
            <a:solidFill>
              <a:srgbClr val="10B5BF"/>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0">
            <a:off x="5119313" y="6994060"/>
            <a:ext cx="4024687" cy="4528480"/>
          </a:xfrm>
          <a:custGeom>
            <a:avLst/>
            <a:gdLst/>
            <a:ahLst/>
            <a:cxnLst/>
            <a:rect r="r" b="b" t="t" l="l"/>
            <a:pathLst>
              <a:path h="4528480" w="4024687">
                <a:moveTo>
                  <a:pt x="4024687" y="0"/>
                </a:moveTo>
                <a:lnTo>
                  <a:pt x="0" y="0"/>
                </a:lnTo>
                <a:lnTo>
                  <a:pt x="0" y="4528480"/>
                </a:lnTo>
                <a:lnTo>
                  <a:pt x="4024687" y="4528480"/>
                </a:lnTo>
                <a:lnTo>
                  <a:pt x="4024687" y="0"/>
                </a:lnTo>
                <a:close/>
              </a:path>
            </a:pathLst>
          </a:custGeom>
          <a:blipFill>
            <a:blip r:embed="rId2"/>
            <a:stretch>
              <a:fillRect l="0" t="0" r="0" b="0"/>
            </a:stretch>
          </a:blipFill>
        </p:spPr>
      </p:sp>
      <p:grpSp>
        <p:nvGrpSpPr>
          <p:cNvPr name="Group 3" id="3"/>
          <p:cNvGrpSpPr/>
          <p:nvPr/>
        </p:nvGrpSpPr>
        <p:grpSpPr>
          <a:xfrm rot="0">
            <a:off x="809155" y="1522155"/>
            <a:ext cx="7795951" cy="5915787"/>
            <a:chOff x="0" y="0"/>
            <a:chExt cx="10394602" cy="7887716"/>
          </a:xfrm>
        </p:grpSpPr>
        <p:sp>
          <p:nvSpPr>
            <p:cNvPr name="TextBox 4" id="4"/>
            <p:cNvSpPr txBox="true"/>
            <p:nvPr/>
          </p:nvSpPr>
          <p:spPr>
            <a:xfrm rot="0">
              <a:off x="0" y="0"/>
              <a:ext cx="10394602" cy="1451035"/>
            </a:xfrm>
            <a:prstGeom prst="rect">
              <a:avLst/>
            </a:prstGeom>
          </p:spPr>
          <p:txBody>
            <a:bodyPr anchor="t" rtlCol="false" tIns="0" lIns="0" bIns="0" rIns="0">
              <a:spAutoFit/>
            </a:bodyPr>
            <a:lstStyle/>
            <a:p>
              <a:pPr>
                <a:lnSpc>
                  <a:spcPts val="8646"/>
                </a:lnSpc>
              </a:pPr>
              <a:r>
                <a:rPr lang="en-US" sz="7205">
                  <a:solidFill>
                    <a:srgbClr val="FFFFFF"/>
                  </a:solidFill>
                  <a:latin typeface="Poppins Medium Bold"/>
                </a:rPr>
                <a:t>Objective</a:t>
              </a:r>
            </a:p>
          </p:txBody>
        </p:sp>
        <p:sp>
          <p:nvSpPr>
            <p:cNvPr name="TextBox 5" id="5"/>
            <p:cNvSpPr txBox="true"/>
            <p:nvPr/>
          </p:nvSpPr>
          <p:spPr>
            <a:xfrm rot="0">
              <a:off x="0" y="3107075"/>
              <a:ext cx="10394602" cy="4780641"/>
            </a:xfrm>
            <a:prstGeom prst="rect">
              <a:avLst/>
            </a:prstGeom>
          </p:spPr>
          <p:txBody>
            <a:bodyPr anchor="t" rtlCol="false" tIns="0" lIns="0" bIns="0" rIns="0">
              <a:spAutoFit/>
            </a:bodyPr>
            <a:lstStyle/>
            <a:p>
              <a:pPr algn="ctr">
                <a:lnSpc>
                  <a:spcPts val="3602"/>
                </a:lnSpc>
              </a:pPr>
              <a:r>
                <a:rPr lang="en-US" sz="2573">
                  <a:solidFill>
                    <a:srgbClr val="FFFFFF"/>
                  </a:solidFill>
                  <a:latin typeface="Poppins Light"/>
                </a:rPr>
                <a:t>Sales management has gained importance to meet increasing competition and the need </a:t>
              </a:r>
              <a:r>
                <a:rPr lang="en-US" sz="2573">
                  <a:solidFill>
                    <a:srgbClr val="FFFFFF"/>
                  </a:solidFill>
                  <a:latin typeface="Poppins Light"/>
                </a:rPr>
                <a:t>for improved methods of distribution to reduce cost and to increase profits. Sales management today is the most important function in a commercial and business</a:t>
              </a:r>
            </a:p>
            <a:p>
              <a:pPr algn="ctr">
                <a:lnSpc>
                  <a:spcPts val="3602"/>
                </a:lnSpc>
              </a:pPr>
              <a:r>
                <a:rPr lang="en-US" sz="2573">
                  <a:solidFill>
                    <a:srgbClr val="FFFFFF"/>
                  </a:solidFill>
                  <a:latin typeface="Poppins Light"/>
                </a:rPr>
                <a:t>enterprise.</a:t>
              </a:r>
            </a:p>
            <a:p>
              <a:pPr algn="ctr">
                <a:lnSpc>
                  <a:spcPts val="3602"/>
                </a:lnSpc>
              </a:pPr>
            </a:p>
          </p:txBody>
        </p:sp>
        <p:sp>
          <p:nvSpPr>
            <p:cNvPr name="AutoShape 6" id="6"/>
            <p:cNvSpPr/>
            <p:nvPr/>
          </p:nvSpPr>
          <p:spPr>
            <a:xfrm>
              <a:off x="0" y="2307630"/>
              <a:ext cx="10394602" cy="0"/>
            </a:xfrm>
            <a:prstGeom prst="line">
              <a:avLst/>
            </a:prstGeom>
            <a:ln cap="rnd" w="26145">
              <a:solidFill>
                <a:srgbClr val="10B5BF"/>
              </a:solidFill>
              <a:prstDash val="solid"/>
              <a:headEnd type="none" len="sm" w="sm"/>
              <a:tailEnd type="none" len="sm" w="sm"/>
            </a:ln>
          </p:spPr>
        </p:sp>
      </p:grpSp>
      <p:grpSp>
        <p:nvGrpSpPr>
          <p:cNvPr name="Group 7" id="7"/>
          <p:cNvGrpSpPr/>
          <p:nvPr/>
        </p:nvGrpSpPr>
        <p:grpSpPr>
          <a:xfrm rot="0">
            <a:off x="10085636" y="1522155"/>
            <a:ext cx="7307484" cy="5471905"/>
            <a:chOff x="0" y="0"/>
            <a:chExt cx="9743312" cy="7295873"/>
          </a:xfrm>
        </p:grpSpPr>
        <p:sp>
          <p:nvSpPr>
            <p:cNvPr name="TextBox 8" id="8"/>
            <p:cNvSpPr txBox="true"/>
            <p:nvPr/>
          </p:nvSpPr>
          <p:spPr>
            <a:xfrm rot="0">
              <a:off x="0" y="0"/>
              <a:ext cx="9743312" cy="1452925"/>
            </a:xfrm>
            <a:prstGeom prst="rect">
              <a:avLst/>
            </a:prstGeom>
          </p:spPr>
          <p:txBody>
            <a:bodyPr anchor="t" rtlCol="false" tIns="0" lIns="0" bIns="0" rIns="0">
              <a:spAutoFit/>
            </a:bodyPr>
            <a:lstStyle/>
            <a:p>
              <a:pPr>
                <a:lnSpc>
                  <a:spcPts val="8657"/>
                </a:lnSpc>
              </a:pPr>
              <a:r>
                <a:rPr lang="en-US" sz="7214">
                  <a:solidFill>
                    <a:srgbClr val="FFFFFF"/>
                  </a:solidFill>
                  <a:latin typeface="Poppins Medium Bold"/>
                </a:rPr>
                <a:t>Benefits</a:t>
              </a:r>
            </a:p>
          </p:txBody>
        </p:sp>
        <p:sp>
          <p:nvSpPr>
            <p:cNvPr name="TextBox 9" id="9"/>
            <p:cNvSpPr txBox="true"/>
            <p:nvPr/>
          </p:nvSpPr>
          <p:spPr>
            <a:xfrm rot="0">
              <a:off x="0" y="3111195"/>
              <a:ext cx="9743312" cy="4184678"/>
            </a:xfrm>
            <a:prstGeom prst="rect">
              <a:avLst/>
            </a:prstGeom>
          </p:spPr>
          <p:txBody>
            <a:bodyPr anchor="t" rtlCol="false" tIns="0" lIns="0" bIns="0" rIns="0">
              <a:spAutoFit/>
            </a:bodyPr>
            <a:lstStyle/>
            <a:p>
              <a:pPr>
                <a:lnSpc>
                  <a:spcPts val="3607"/>
                </a:lnSpc>
              </a:pPr>
              <a:r>
                <a:rPr lang="en-US" sz="2576">
                  <a:solidFill>
                    <a:srgbClr val="FFFFFF"/>
                  </a:solidFill>
                  <a:latin typeface="Poppins Light"/>
                </a:rPr>
                <a:t>•Help out to make better business decisions.</a:t>
              </a:r>
            </a:p>
            <a:p>
              <a:pPr>
                <a:lnSpc>
                  <a:spcPts val="3607"/>
                </a:lnSpc>
              </a:pPr>
              <a:r>
                <a:rPr lang="en-US" sz="2576">
                  <a:solidFill>
                    <a:srgbClr val="FFFFFF"/>
                  </a:solidFill>
                  <a:latin typeface="Poppins Light"/>
                </a:rPr>
                <a:t>•Help analyze customer trends and                   </a:t>
              </a:r>
            </a:p>
            <a:p>
              <a:pPr>
                <a:lnSpc>
                  <a:spcPts val="3607"/>
                </a:lnSpc>
              </a:pPr>
              <a:r>
                <a:rPr lang="en-US" sz="2576">
                  <a:solidFill>
                    <a:srgbClr val="FFFFFF"/>
                  </a:solidFill>
                  <a:latin typeface="Poppins Light"/>
                </a:rPr>
                <a:t> satisfaction, which can lead to new and</a:t>
              </a:r>
            </a:p>
            <a:p>
              <a:pPr>
                <a:lnSpc>
                  <a:spcPts val="3607"/>
                </a:lnSpc>
              </a:pPr>
              <a:r>
                <a:rPr lang="en-US" sz="2576">
                  <a:solidFill>
                    <a:srgbClr val="FFFFFF"/>
                  </a:solidFill>
                  <a:latin typeface="Poppins Light"/>
                </a:rPr>
                <a:t> better products and services.</a:t>
              </a:r>
            </a:p>
            <a:p>
              <a:pPr>
                <a:lnSpc>
                  <a:spcPts val="3607"/>
                </a:lnSpc>
              </a:pPr>
              <a:r>
                <a:rPr lang="en-US" sz="2576">
                  <a:solidFill>
                    <a:srgbClr val="FFFFFF"/>
                  </a:solidFill>
                  <a:latin typeface="Poppins Light"/>
                </a:rPr>
                <a:t>•Gives better insight of customers base.</a:t>
              </a:r>
            </a:p>
            <a:p>
              <a:pPr>
                <a:lnSpc>
                  <a:spcPts val="3607"/>
                </a:lnSpc>
              </a:pPr>
              <a:r>
                <a:rPr lang="en-US" sz="2576">
                  <a:solidFill>
                    <a:srgbClr val="FFFFFF"/>
                  </a:solidFill>
                  <a:latin typeface="Poppins Light"/>
                </a:rPr>
                <a:t>•Helps in easy flow for managing resources.</a:t>
              </a:r>
            </a:p>
            <a:p>
              <a:pPr>
                <a:lnSpc>
                  <a:spcPts val="3607"/>
                </a:lnSpc>
              </a:pPr>
            </a:p>
          </p:txBody>
        </p:sp>
        <p:sp>
          <p:nvSpPr>
            <p:cNvPr name="AutoShape 10" id="10"/>
            <p:cNvSpPr/>
            <p:nvPr/>
          </p:nvSpPr>
          <p:spPr>
            <a:xfrm>
              <a:off x="0" y="2310635"/>
              <a:ext cx="9743312" cy="0"/>
            </a:xfrm>
            <a:prstGeom prst="line">
              <a:avLst/>
            </a:prstGeom>
            <a:ln cap="rnd" w="26179">
              <a:solidFill>
                <a:srgbClr val="10B5BF"/>
              </a:solidFill>
              <a:prstDash val="solid"/>
              <a:headEnd type="none" len="sm" w="sm"/>
              <a:tailEnd type="none" len="sm" w="sm"/>
            </a:ln>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0">
            <a:off x="5119313" y="6994060"/>
            <a:ext cx="4024687" cy="4528480"/>
          </a:xfrm>
          <a:custGeom>
            <a:avLst/>
            <a:gdLst/>
            <a:ahLst/>
            <a:cxnLst/>
            <a:rect r="r" b="b" t="t" l="l"/>
            <a:pathLst>
              <a:path h="4528480" w="4024687">
                <a:moveTo>
                  <a:pt x="4024687" y="0"/>
                </a:moveTo>
                <a:lnTo>
                  <a:pt x="0" y="0"/>
                </a:lnTo>
                <a:lnTo>
                  <a:pt x="0" y="4528480"/>
                </a:lnTo>
                <a:lnTo>
                  <a:pt x="4024687" y="4528480"/>
                </a:lnTo>
                <a:lnTo>
                  <a:pt x="4024687" y="0"/>
                </a:lnTo>
                <a:close/>
              </a:path>
            </a:pathLst>
          </a:custGeom>
          <a:blipFill>
            <a:blip r:embed="rId2"/>
            <a:stretch>
              <a:fillRect l="0" t="0" r="0" b="0"/>
            </a:stretch>
          </a:blipFill>
        </p:spPr>
      </p:sp>
      <p:sp>
        <p:nvSpPr>
          <p:cNvPr name="TextBox 3" id="3"/>
          <p:cNvSpPr txBox="true"/>
          <p:nvPr/>
        </p:nvSpPr>
        <p:spPr>
          <a:xfrm rot="0">
            <a:off x="3691002" y="876432"/>
            <a:ext cx="10905997" cy="1248907"/>
          </a:xfrm>
          <a:prstGeom prst="rect">
            <a:avLst/>
          </a:prstGeom>
        </p:spPr>
        <p:txBody>
          <a:bodyPr anchor="t" rtlCol="false" tIns="0" lIns="0" bIns="0" rIns="0">
            <a:spAutoFit/>
          </a:bodyPr>
          <a:lstStyle/>
          <a:p>
            <a:pPr>
              <a:lnSpc>
                <a:spcPts val="9922"/>
              </a:lnSpc>
            </a:pPr>
            <a:r>
              <a:rPr lang="en-US" sz="8268">
                <a:solidFill>
                  <a:srgbClr val="FFFFFF"/>
                </a:solidFill>
                <a:latin typeface="Poppins Medium Bold"/>
              </a:rPr>
              <a:t>Problem Statement</a:t>
            </a:r>
          </a:p>
        </p:txBody>
      </p:sp>
      <p:sp>
        <p:nvSpPr>
          <p:cNvPr name="TextBox 4" id="4"/>
          <p:cNvSpPr txBox="true"/>
          <p:nvPr/>
        </p:nvSpPr>
        <p:spPr>
          <a:xfrm rot="0">
            <a:off x="3852422" y="3594774"/>
            <a:ext cx="10477368" cy="2569966"/>
          </a:xfrm>
          <a:prstGeom prst="rect">
            <a:avLst/>
          </a:prstGeom>
        </p:spPr>
        <p:txBody>
          <a:bodyPr anchor="t" rtlCol="false" tIns="0" lIns="0" bIns="0" rIns="0">
            <a:spAutoFit/>
          </a:bodyPr>
          <a:lstStyle/>
          <a:p>
            <a:pPr algn="ctr">
              <a:lnSpc>
                <a:spcPts val="4134"/>
              </a:lnSpc>
            </a:pPr>
            <a:r>
              <a:rPr lang="en-US" sz="2953">
                <a:solidFill>
                  <a:srgbClr val="FFFFFF"/>
                </a:solidFill>
                <a:latin typeface="Poppins Light"/>
              </a:rPr>
              <a:t>Develop a Report by Extracting-Transforming-Loading of data which contains Sales trend with respect to </a:t>
            </a:r>
          </a:p>
          <a:p>
            <a:pPr algn="ctr">
              <a:lnSpc>
                <a:spcPts val="4134"/>
              </a:lnSpc>
            </a:pPr>
            <a:r>
              <a:rPr lang="en-US" sz="2953">
                <a:solidFill>
                  <a:srgbClr val="FFFFFF"/>
                </a:solidFill>
                <a:latin typeface="Poppins Light"/>
              </a:rPr>
              <a:t>Yearly-wise, </a:t>
            </a:r>
            <a:r>
              <a:rPr lang="en-US" sz="2953">
                <a:solidFill>
                  <a:srgbClr val="FFFFFF"/>
                </a:solidFill>
                <a:latin typeface="Poppins Light"/>
              </a:rPr>
              <a:t>Month-wise, Yearly_month-wise </a:t>
            </a:r>
          </a:p>
          <a:p>
            <a:pPr algn="ctr">
              <a:lnSpc>
                <a:spcPts val="4134"/>
              </a:lnSpc>
            </a:pPr>
            <a:r>
              <a:rPr lang="en-US" sz="2953">
                <a:solidFill>
                  <a:srgbClr val="FFFFFF"/>
                </a:solidFill>
                <a:latin typeface="Poppins Light"/>
              </a:rPr>
              <a:t>and find Some relationships through data to understand and Analyze the Facts</a:t>
            </a:r>
          </a:p>
        </p:txBody>
      </p:sp>
      <p:sp>
        <p:nvSpPr>
          <p:cNvPr name="AutoShape 5" id="5"/>
          <p:cNvSpPr/>
          <p:nvPr/>
        </p:nvSpPr>
        <p:spPr>
          <a:xfrm>
            <a:off x="3852422" y="2889924"/>
            <a:ext cx="10477368" cy="0"/>
          </a:xfrm>
          <a:prstGeom prst="line">
            <a:avLst/>
          </a:prstGeom>
          <a:ln cap="rnd" w="19050">
            <a:solidFill>
              <a:srgbClr val="10B5BF"/>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tretch>
            <a:fillRect/>
          </a:stretch>
        </p:blipFill>
        <p:spPr>
          <a:xfrm rot="0">
            <a:off x="11640859" y="-55630"/>
            <a:ext cx="6705873" cy="8269334"/>
          </a:xfrm>
          <a:prstGeom prst="rect">
            <a:avLst/>
          </a:prstGeom>
        </p:spPr>
      </p:pic>
      <p:sp>
        <p:nvSpPr>
          <p:cNvPr name="TextBox 3" id="3"/>
          <p:cNvSpPr txBox="true"/>
          <p:nvPr/>
        </p:nvSpPr>
        <p:spPr>
          <a:xfrm rot="0">
            <a:off x="1028700" y="1602511"/>
            <a:ext cx="10560980" cy="1385127"/>
          </a:xfrm>
          <a:prstGeom prst="rect">
            <a:avLst/>
          </a:prstGeom>
        </p:spPr>
        <p:txBody>
          <a:bodyPr anchor="t" rtlCol="false" tIns="0" lIns="0" bIns="0" rIns="0">
            <a:spAutoFit/>
          </a:bodyPr>
          <a:lstStyle/>
          <a:p>
            <a:pPr algn="just">
              <a:lnSpc>
                <a:spcPts val="11329"/>
              </a:lnSpc>
            </a:pPr>
            <a:r>
              <a:rPr lang="en-US" sz="8092">
                <a:solidFill>
                  <a:srgbClr val="FFFFFF"/>
                </a:solidFill>
                <a:latin typeface="Poppins Medium Bold"/>
              </a:rPr>
              <a:t>Project Workflow</a:t>
            </a:r>
          </a:p>
        </p:txBody>
      </p:sp>
      <p:pic>
        <p:nvPicPr>
          <p:cNvPr name="Picture 4" id="4"/>
          <p:cNvPicPr>
            <a:picLocks noChangeAspect="true"/>
          </p:cNvPicPr>
          <p:nvPr/>
        </p:nvPicPr>
        <p:blipFill>
          <a:blip r:embed="rId3"/>
          <a:stretch>
            <a:fillRect/>
          </a:stretch>
        </p:blipFill>
        <p:spPr>
          <a:xfrm rot="0">
            <a:off x="1270191" y="4477421"/>
            <a:ext cx="681430" cy="681430"/>
          </a:xfrm>
          <a:prstGeom prst="rect">
            <a:avLst/>
          </a:prstGeom>
        </p:spPr>
      </p:pic>
      <p:pic>
        <p:nvPicPr>
          <p:cNvPr name="Picture 5" id="5"/>
          <p:cNvPicPr>
            <a:picLocks noChangeAspect="true"/>
          </p:cNvPicPr>
          <p:nvPr/>
        </p:nvPicPr>
        <p:blipFill>
          <a:blip r:embed="rId4"/>
          <a:stretch>
            <a:fillRect/>
          </a:stretch>
        </p:blipFill>
        <p:spPr>
          <a:xfrm rot="0">
            <a:off x="1270191" y="7931775"/>
            <a:ext cx="681430" cy="681430"/>
          </a:xfrm>
          <a:prstGeom prst="rect">
            <a:avLst/>
          </a:prstGeom>
        </p:spPr>
      </p:pic>
      <p:pic>
        <p:nvPicPr>
          <p:cNvPr name="Picture 6" id="6"/>
          <p:cNvPicPr>
            <a:picLocks noChangeAspect="true"/>
          </p:cNvPicPr>
          <p:nvPr/>
        </p:nvPicPr>
        <p:blipFill>
          <a:blip r:embed="rId5"/>
          <a:stretch>
            <a:fillRect/>
          </a:stretch>
        </p:blipFill>
        <p:spPr>
          <a:xfrm rot="0">
            <a:off x="1270191" y="5342375"/>
            <a:ext cx="681430" cy="681430"/>
          </a:xfrm>
          <a:prstGeom prst="rect">
            <a:avLst/>
          </a:prstGeom>
        </p:spPr>
      </p:pic>
      <p:pic>
        <p:nvPicPr>
          <p:cNvPr name="Picture 7" id="7"/>
          <p:cNvPicPr>
            <a:picLocks noChangeAspect="true"/>
          </p:cNvPicPr>
          <p:nvPr/>
        </p:nvPicPr>
        <p:blipFill>
          <a:blip r:embed="rId6"/>
          <a:stretch>
            <a:fillRect/>
          </a:stretch>
        </p:blipFill>
        <p:spPr>
          <a:xfrm rot="0">
            <a:off x="1270191" y="6205508"/>
            <a:ext cx="681430" cy="681430"/>
          </a:xfrm>
          <a:prstGeom prst="rect">
            <a:avLst/>
          </a:prstGeom>
        </p:spPr>
      </p:pic>
      <p:pic>
        <p:nvPicPr>
          <p:cNvPr name="Picture 8" id="8"/>
          <p:cNvPicPr>
            <a:picLocks noChangeAspect="true"/>
          </p:cNvPicPr>
          <p:nvPr/>
        </p:nvPicPr>
        <p:blipFill>
          <a:blip r:embed="rId7"/>
          <a:stretch>
            <a:fillRect/>
          </a:stretch>
        </p:blipFill>
        <p:spPr>
          <a:xfrm rot="0">
            <a:off x="1270191" y="7068642"/>
            <a:ext cx="681430" cy="681430"/>
          </a:xfrm>
          <a:prstGeom prst="rect">
            <a:avLst/>
          </a:prstGeom>
        </p:spPr>
      </p:pic>
      <p:sp>
        <p:nvSpPr>
          <p:cNvPr name="TextBox 9" id="9"/>
          <p:cNvSpPr txBox="true"/>
          <p:nvPr/>
        </p:nvSpPr>
        <p:spPr>
          <a:xfrm rot="0">
            <a:off x="2244442" y="4543732"/>
            <a:ext cx="7321620" cy="571812"/>
          </a:xfrm>
          <a:prstGeom prst="rect">
            <a:avLst/>
          </a:prstGeom>
        </p:spPr>
        <p:txBody>
          <a:bodyPr anchor="t" rtlCol="false" tIns="0" lIns="0" bIns="0" rIns="0">
            <a:spAutoFit/>
          </a:bodyPr>
          <a:lstStyle/>
          <a:p>
            <a:pPr algn="ctr">
              <a:lnSpc>
                <a:spcPts val="4577"/>
              </a:lnSpc>
              <a:spcBef>
                <a:spcPct val="0"/>
              </a:spcBef>
            </a:pPr>
            <a:r>
              <a:rPr lang="en-US" sz="3814">
                <a:solidFill>
                  <a:srgbClr val="FFFFFF"/>
                </a:solidFill>
                <a:latin typeface="Poppins Light Bold"/>
              </a:rPr>
              <a:t>Data Exploration and Cleaning</a:t>
            </a:r>
          </a:p>
        </p:txBody>
      </p:sp>
      <p:sp>
        <p:nvSpPr>
          <p:cNvPr name="TextBox 10" id="10"/>
          <p:cNvSpPr txBox="true"/>
          <p:nvPr/>
        </p:nvSpPr>
        <p:spPr>
          <a:xfrm rot="0">
            <a:off x="2244442" y="5372237"/>
            <a:ext cx="7963477" cy="594782"/>
          </a:xfrm>
          <a:prstGeom prst="rect">
            <a:avLst/>
          </a:prstGeom>
        </p:spPr>
        <p:txBody>
          <a:bodyPr anchor="t" rtlCol="false" tIns="0" lIns="0" bIns="0" rIns="0">
            <a:spAutoFit/>
          </a:bodyPr>
          <a:lstStyle/>
          <a:p>
            <a:pPr algn="ctr">
              <a:lnSpc>
                <a:spcPts val="4683"/>
              </a:lnSpc>
              <a:spcBef>
                <a:spcPct val="0"/>
              </a:spcBef>
            </a:pPr>
            <a:r>
              <a:rPr lang="en-US" sz="3902" spc="273">
                <a:solidFill>
                  <a:srgbClr val="FFFFFF"/>
                </a:solidFill>
                <a:latin typeface="Poppins Light Bold"/>
              </a:rPr>
              <a:t>PowerBI Dashboard Creation</a:t>
            </a:r>
          </a:p>
        </p:txBody>
      </p:sp>
      <p:sp>
        <p:nvSpPr>
          <p:cNvPr name="TextBox 11" id="11"/>
          <p:cNvSpPr txBox="true"/>
          <p:nvPr/>
        </p:nvSpPr>
        <p:spPr>
          <a:xfrm rot="0">
            <a:off x="2244442" y="6224194"/>
            <a:ext cx="8470694" cy="594782"/>
          </a:xfrm>
          <a:prstGeom prst="rect">
            <a:avLst/>
          </a:prstGeom>
        </p:spPr>
        <p:txBody>
          <a:bodyPr anchor="t" rtlCol="false" tIns="0" lIns="0" bIns="0" rIns="0">
            <a:spAutoFit/>
          </a:bodyPr>
          <a:lstStyle/>
          <a:p>
            <a:pPr algn="ctr">
              <a:lnSpc>
                <a:spcPts val="4683"/>
              </a:lnSpc>
              <a:spcBef>
                <a:spcPct val="0"/>
              </a:spcBef>
            </a:pPr>
            <a:r>
              <a:rPr lang="en-US" sz="3902" spc="273">
                <a:solidFill>
                  <a:srgbClr val="FFFFFF"/>
                </a:solidFill>
                <a:latin typeface="Poppins Light Bold"/>
              </a:rPr>
              <a:t>DAX Functions &amp; Data Analysis</a:t>
            </a:r>
          </a:p>
        </p:txBody>
      </p:sp>
      <p:sp>
        <p:nvSpPr>
          <p:cNvPr name="TextBox 12" id="12"/>
          <p:cNvSpPr txBox="true"/>
          <p:nvPr/>
        </p:nvSpPr>
        <p:spPr>
          <a:xfrm rot="0">
            <a:off x="2244442" y="7125428"/>
            <a:ext cx="6417042" cy="594782"/>
          </a:xfrm>
          <a:prstGeom prst="rect">
            <a:avLst/>
          </a:prstGeom>
        </p:spPr>
        <p:txBody>
          <a:bodyPr anchor="t" rtlCol="false" tIns="0" lIns="0" bIns="0" rIns="0">
            <a:spAutoFit/>
          </a:bodyPr>
          <a:lstStyle/>
          <a:p>
            <a:pPr algn="ctr">
              <a:lnSpc>
                <a:spcPts val="4683"/>
              </a:lnSpc>
              <a:spcBef>
                <a:spcPct val="0"/>
              </a:spcBef>
            </a:pPr>
            <a:r>
              <a:rPr lang="en-US" sz="3902" spc="273">
                <a:solidFill>
                  <a:srgbClr val="FFFFFF"/>
                </a:solidFill>
                <a:latin typeface="Poppins Light Bold"/>
              </a:rPr>
              <a:t>Visualization &amp; Insights</a:t>
            </a:r>
          </a:p>
        </p:txBody>
      </p:sp>
      <p:sp>
        <p:nvSpPr>
          <p:cNvPr name="TextBox 13" id="13"/>
          <p:cNvSpPr txBox="true"/>
          <p:nvPr/>
        </p:nvSpPr>
        <p:spPr>
          <a:xfrm rot="0">
            <a:off x="2244442" y="7961637"/>
            <a:ext cx="14716581" cy="590550"/>
          </a:xfrm>
          <a:prstGeom prst="rect">
            <a:avLst/>
          </a:prstGeom>
        </p:spPr>
        <p:txBody>
          <a:bodyPr anchor="t" rtlCol="false" tIns="0" lIns="0" bIns="0" rIns="0">
            <a:spAutoFit/>
          </a:bodyPr>
          <a:lstStyle/>
          <a:p>
            <a:pPr>
              <a:lnSpc>
                <a:spcPts val="4683"/>
              </a:lnSpc>
              <a:spcBef>
                <a:spcPct val="0"/>
              </a:spcBef>
            </a:pPr>
            <a:r>
              <a:rPr lang="en-US" sz="3902" spc="273">
                <a:solidFill>
                  <a:srgbClr val="FFFFFF"/>
                </a:solidFill>
                <a:latin typeface="Poppins Light Bold"/>
              </a:rPr>
              <a:t>Data Stoerytelling &amp;Recommendations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3305175"/>
            <a:ext cx="11646135" cy="3667125"/>
          </a:xfrm>
          <a:prstGeom prst="rect">
            <a:avLst/>
          </a:prstGeom>
        </p:spPr>
        <p:txBody>
          <a:bodyPr anchor="t" rtlCol="false" tIns="0" lIns="0" bIns="0" rIns="0">
            <a:spAutoFit/>
          </a:bodyPr>
          <a:lstStyle/>
          <a:p>
            <a:pPr algn="ctr">
              <a:lnSpc>
                <a:spcPts val="14400"/>
              </a:lnSpc>
            </a:pPr>
            <a:r>
              <a:rPr lang="en-US" sz="12000">
                <a:solidFill>
                  <a:srgbClr val="FFFFFF"/>
                </a:solidFill>
                <a:latin typeface="Poppins Medium Bold"/>
              </a:rPr>
              <a:t>My </a:t>
            </a:r>
          </a:p>
          <a:p>
            <a:pPr algn="ctr">
              <a:lnSpc>
                <a:spcPts val="14400"/>
              </a:lnSpc>
            </a:pPr>
            <a:r>
              <a:rPr lang="en-US" sz="12000">
                <a:solidFill>
                  <a:srgbClr val="FFFFFF"/>
                </a:solidFill>
                <a:latin typeface="Poppins Medium Bold"/>
              </a:rPr>
              <a:t>Dashboards</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267775" y="342900"/>
            <a:ext cx="10336162" cy="1371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Sales Analysis</a:t>
            </a:r>
          </a:p>
        </p:txBody>
      </p:sp>
      <p:sp>
        <p:nvSpPr>
          <p:cNvPr name="Freeform 3" id="3"/>
          <p:cNvSpPr/>
          <p:nvPr/>
        </p:nvSpPr>
        <p:spPr>
          <a:xfrm flipH="false" flipV="false" rot="0">
            <a:off x="11127916" y="-2000834"/>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4" id="4"/>
          <p:cNvSpPr/>
          <p:nvPr/>
        </p:nvSpPr>
        <p:spPr>
          <a:xfrm flipH="true" flipV="false" rot="-7698346">
            <a:off x="14974327" y="2834727"/>
            <a:ext cx="2866797" cy="2955461"/>
          </a:xfrm>
          <a:custGeom>
            <a:avLst/>
            <a:gdLst/>
            <a:ahLst/>
            <a:cxnLst/>
            <a:rect r="r" b="b" t="t" l="l"/>
            <a:pathLst>
              <a:path h="2955461" w="2866797">
                <a:moveTo>
                  <a:pt x="2866797" y="0"/>
                </a:moveTo>
                <a:lnTo>
                  <a:pt x="0" y="0"/>
                </a:lnTo>
                <a:lnTo>
                  <a:pt x="0" y="2955460"/>
                </a:lnTo>
                <a:lnTo>
                  <a:pt x="2866797" y="2955460"/>
                </a:lnTo>
                <a:lnTo>
                  <a:pt x="2866797" y="0"/>
                </a:lnTo>
                <a:close/>
              </a:path>
            </a:pathLst>
          </a:custGeom>
          <a:blipFill>
            <a:blip r:embed="rId3"/>
            <a:stretch>
              <a:fillRect l="0" t="0" r="0" b="0"/>
            </a:stretch>
          </a:blipFill>
        </p:spPr>
      </p:sp>
      <p:sp>
        <p:nvSpPr>
          <p:cNvPr name="Freeform 5" id="5"/>
          <p:cNvSpPr/>
          <p:nvPr/>
        </p:nvSpPr>
        <p:spPr>
          <a:xfrm flipH="false" flipV="false" rot="0">
            <a:off x="1482653" y="2035920"/>
            <a:ext cx="11526766" cy="7901253"/>
          </a:xfrm>
          <a:custGeom>
            <a:avLst/>
            <a:gdLst/>
            <a:ahLst/>
            <a:cxnLst/>
            <a:rect r="r" b="b" t="t" l="l"/>
            <a:pathLst>
              <a:path h="7901253" w="11526766">
                <a:moveTo>
                  <a:pt x="0" y="0"/>
                </a:moveTo>
                <a:lnTo>
                  <a:pt x="11526766" y="0"/>
                </a:lnTo>
                <a:lnTo>
                  <a:pt x="11526766" y="7901253"/>
                </a:lnTo>
                <a:lnTo>
                  <a:pt x="0" y="7901253"/>
                </a:lnTo>
                <a:lnTo>
                  <a:pt x="0" y="0"/>
                </a:lnTo>
                <a:close/>
              </a:path>
            </a:pathLst>
          </a:custGeom>
          <a:blipFill>
            <a:blip r:embed="rId4"/>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1127916" y="-2000834"/>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3" id="3"/>
          <p:cNvSpPr/>
          <p:nvPr/>
        </p:nvSpPr>
        <p:spPr>
          <a:xfrm flipH="true" flipV="false" rot="-7698346">
            <a:off x="14974327" y="2834727"/>
            <a:ext cx="2866797" cy="2955461"/>
          </a:xfrm>
          <a:custGeom>
            <a:avLst/>
            <a:gdLst/>
            <a:ahLst/>
            <a:cxnLst/>
            <a:rect r="r" b="b" t="t" l="l"/>
            <a:pathLst>
              <a:path h="2955461" w="2866797">
                <a:moveTo>
                  <a:pt x="2866797" y="0"/>
                </a:moveTo>
                <a:lnTo>
                  <a:pt x="0" y="0"/>
                </a:lnTo>
                <a:lnTo>
                  <a:pt x="0" y="2955460"/>
                </a:lnTo>
                <a:lnTo>
                  <a:pt x="2866797" y="2955460"/>
                </a:lnTo>
                <a:lnTo>
                  <a:pt x="2866797" y="0"/>
                </a:lnTo>
                <a:close/>
              </a:path>
            </a:pathLst>
          </a:custGeom>
          <a:blipFill>
            <a:blip r:embed="rId3"/>
            <a:stretch>
              <a:fillRect l="0" t="0" r="0" b="0"/>
            </a:stretch>
          </a:blipFill>
        </p:spPr>
      </p:sp>
      <p:sp>
        <p:nvSpPr>
          <p:cNvPr name="Freeform 4" id="4"/>
          <p:cNvSpPr/>
          <p:nvPr/>
        </p:nvSpPr>
        <p:spPr>
          <a:xfrm flipH="false" flipV="false" rot="0">
            <a:off x="1387445" y="1856980"/>
            <a:ext cx="12069589" cy="8241893"/>
          </a:xfrm>
          <a:custGeom>
            <a:avLst/>
            <a:gdLst/>
            <a:ahLst/>
            <a:cxnLst/>
            <a:rect r="r" b="b" t="t" l="l"/>
            <a:pathLst>
              <a:path h="8241893" w="12069589">
                <a:moveTo>
                  <a:pt x="0" y="0"/>
                </a:moveTo>
                <a:lnTo>
                  <a:pt x="12069588" y="0"/>
                </a:lnTo>
                <a:lnTo>
                  <a:pt x="12069588" y="8241893"/>
                </a:lnTo>
                <a:lnTo>
                  <a:pt x="0" y="8241893"/>
                </a:lnTo>
                <a:lnTo>
                  <a:pt x="0" y="0"/>
                </a:lnTo>
                <a:close/>
              </a:path>
            </a:pathLst>
          </a:custGeom>
          <a:blipFill>
            <a:blip r:embed="rId4"/>
            <a:stretch>
              <a:fillRect l="0" t="0" r="0" b="0"/>
            </a:stretch>
          </a:blipFill>
        </p:spPr>
      </p:sp>
      <p:sp>
        <p:nvSpPr>
          <p:cNvPr name="TextBox 5" id="5"/>
          <p:cNvSpPr txBox="true"/>
          <p:nvPr/>
        </p:nvSpPr>
        <p:spPr>
          <a:xfrm rot="0">
            <a:off x="267775" y="342900"/>
            <a:ext cx="10336162" cy="1371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Product Analysis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267775" y="342900"/>
            <a:ext cx="12029248" cy="1371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Customer Analysis</a:t>
            </a:r>
          </a:p>
        </p:txBody>
      </p:sp>
      <p:sp>
        <p:nvSpPr>
          <p:cNvPr name="Freeform 3" id="3"/>
          <p:cNvSpPr/>
          <p:nvPr/>
        </p:nvSpPr>
        <p:spPr>
          <a:xfrm flipH="false" flipV="false" rot="0">
            <a:off x="11127916" y="-2000834"/>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4" id="4"/>
          <p:cNvSpPr/>
          <p:nvPr/>
        </p:nvSpPr>
        <p:spPr>
          <a:xfrm flipH="true" flipV="false" rot="-7698346">
            <a:off x="14974327" y="2834727"/>
            <a:ext cx="2866797" cy="2955461"/>
          </a:xfrm>
          <a:custGeom>
            <a:avLst/>
            <a:gdLst/>
            <a:ahLst/>
            <a:cxnLst/>
            <a:rect r="r" b="b" t="t" l="l"/>
            <a:pathLst>
              <a:path h="2955461" w="2866797">
                <a:moveTo>
                  <a:pt x="2866797" y="0"/>
                </a:moveTo>
                <a:lnTo>
                  <a:pt x="0" y="0"/>
                </a:lnTo>
                <a:lnTo>
                  <a:pt x="0" y="2955460"/>
                </a:lnTo>
                <a:lnTo>
                  <a:pt x="2866797" y="2955460"/>
                </a:lnTo>
                <a:lnTo>
                  <a:pt x="2866797" y="0"/>
                </a:lnTo>
                <a:close/>
              </a:path>
            </a:pathLst>
          </a:custGeom>
          <a:blipFill>
            <a:blip r:embed="rId3"/>
            <a:stretch>
              <a:fillRect l="0" t="0" r="0" b="0"/>
            </a:stretch>
          </a:blipFill>
        </p:spPr>
      </p:sp>
      <p:sp>
        <p:nvSpPr>
          <p:cNvPr name="Freeform 5" id="5"/>
          <p:cNvSpPr/>
          <p:nvPr/>
        </p:nvSpPr>
        <p:spPr>
          <a:xfrm flipH="false" flipV="false" rot="0">
            <a:off x="1301456" y="1911715"/>
            <a:ext cx="11927493" cy="8175940"/>
          </a:xfrm>
          <a:custGeom>
            <a:avLst/>
            <a:gdLst/>
            <a:ahLst/>
            <a:cxnLst/>
            <a:rect r="r" b="b" t="t" l="l"/>
            <a:pathLst>
              <a:path h="8175940" w="11927493">
                <a:moveTo>
                  <a:pt x="0" y="0"/>
                </a:moveTo>
                <a:lnTo>
                  <a:pt x="11927493" y="0"/>
                </a:lnTo>
                <a:lnTo>
                  <a:pt x="11927493" y="8175940"/>
                </a:lnTo>
                <a:lnTo>
                  <a:pt x="0" y="8175940"/>
                </a:lnTo>
                <a:lnTo>
                  <a:pt x="0" y="0"/>
                </a:lnTo>
                <a:close/>
              </a:path>
            </a:pathLst>
          </a:custGeom>
          <a:blipFill>
            <a:blip r:embed="rId4"/>
            <a:stretch>
              <a:fillRect l="-85" t="0" r="-85"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DAGBWzA_DxI</dc:identifier>
  <dcterms:modified xsi:type="dcterms:W3CDTF">2011-08-01T06:04:30Z</dcterms:modified>
  <cp:revision>1</cp:revision>
  <dc:title>Blue 3D Elements 5G Technology Presentation</dc:title>
</cp:coreProperties>
</file>

<file path=docProps/thumbnail.jpeg>
</file>